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215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363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933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876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768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963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68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685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909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483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86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5453-03CC-439E-A736-F230D51939C4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CA62-82CF-41C7-95ED-B5BF025E3E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808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73515"/>
            <a:ext cx="9144000" cy="1376038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  <a:r>
              <a:rPr lang="ru-RU" sz="4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готовности профессиональных и нештатных аварийно-спасательных формирований опасных производственных объектов к ликвидации чрезвычайных ситуаций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8217" y="5024760"/>
            <a:ext cx="8025413" cy="132774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Богач Виталий Васильевич</a:t>
            </a:r>
          </a:p>
          <a:p>
            <a:r>
              <a:rPr lang="ru-RU" dirty="0" smtClean="0"/>
              <a:t>Отраслевая аттестационная комиссия</a:t>
            </a:r>
          </a:p>
          <a:p>
            <a:r>
              <a:rPr lang="ru-RU" dirty="0" smtClean="0"/>
              <a:t>Директор по НИР и ОКР АО «Центр аварийно-спасательных формирований»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596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Периодическая и внеочередная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спасателей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 заявлению на периодическую или внеочередную аттестацию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спасателя прилагаются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документы, предусмотренные 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для первичной аттестации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б) удостоверение личности спасателя;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в) книжка спасателя с отметками об участии в аварийно-спасательных работах за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межаттестационный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период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г) документы об образовании и (или) квалификации, полученных за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межаттестационный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период (при наличии);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д) служебная характеристика, подписанная руководителем аварийно-спасательной службы (формирования) или лицом, его замещающим (для спасателей, входящих в состав аварийно-спасательных служб (формирований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)).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Периодическая и внеочередная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АСФ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К заявлению на периодическую или внеочередную аттестацию АСФ прилагаются: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а) документы, представляемые для первичной аттестации, если за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межаттестационный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период в них внесены изменения;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б) справка, содержащая сведения о выполненных за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межаттестационный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период аварийно-спасательных работах, а также о проведенных аварийно-спасательной службой (формированием) учениях и тренировках;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в) копии документов об образовании и (или) квалификации спасателей и других работников аварийно-спасательной службы (формирования) с учетом заявленных видов аварийно-спасательных работ, полученных за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межаттестационный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период.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87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виды аварийно-спасательных работ, выполняемых АСФ на ОПО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3200" i="1" dirty="0" smtClean="0">
                <a:solidFill>
                  <a:schemeClr val="accent5"/>
                </a:solidFill>
              </a:rPr>
              <a:t>Газоспасательные работы, в том числе работы по локализации (ликвидации) разливов нефти и нефтепродуктов;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3200" i="1" dirty="0" smtClean="0">
                <a:solidFill>
                  <a:schemeClr val="accent5"/>
                </a:solidFill>
              </a:rPr>
              <a:t>Аварийно-спасательные работы, связанные с тушением пожаров;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3200" i="1" dirty="0" smtClean="0">
                <a:solidFill>
                  <a:schemeClr val="accent5"/>
                </a:solidFill>
              </a:rPr>
              <a:t>Противофонтанные работы;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3200" i="1" dirty="0" smtClean="0">
                <a:solidFill>
                  <a:schemeClr val="accent5"/>
                </a:solidFill>
              </a:rPr>
              <a:t>Горноспасательные работы;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3200" i="1" dirty="0">
                <a:solidFill>
                  <a:schemeClr val="accent5"/>
                </a:solidFill>
              </a:rPr>
              <a:t>Работы по ликвидации последствий радиационных </a:t>
            </a:r>
            <a:r>
              <a:rPr lang="ru-RU" sz="3200" i="1" dirty="0" smtClean="0">
                <a:solidFill>
                  <a:schemeClr val="accent5"/>
                </a:solidFill>
              </a:rPr>
              <a:t>аварий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62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34" y="133306"/>
            <a:ext cx="11449319" cy="1325563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Межведомственной аттестационной комиссией приняты следующие методические рекомендации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334" y="1323349"/>
            <a:ext cx="1165538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dirty="0" smtClean="0">
                <a:solidFill>
                  <a:schemeClr val="accent5"/>
                </a:solidFill>
              </a:rPr>
              <a:t> </a:t>
            </a:r>
            <a:endParaRPr lang="ru-RU" sz="11200" dirty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1200" i="1" dirty="0">
                <a:solidFill>
                  <a:schemeClr val="accent6">
                    <a:lumMod val="50000"/>
                  </a:schemeClr>
                </a:solidFill>
              </a:rPr>
              <a:t>«МЕТОДИЧЕСКИЕ РЕКОМЕНДАЦИИ по проведению аттестации аварийно-спасательных служб, аварийно-спасательных формирований, спасателей и граждан, приобретающих статус спасателя, на право ведения </a:t>
            </a:r>
            <a:r>
              <a:rPr lang="ru-RU" sz="11200" b="1" i="1" dirty="0">
                <a:solidFill>
                  <a:schemeClr val="accent6">
                    <a:lumMod val="50000"/>
                  </a:schemeClr>
                </a:solidFill>
              </a:rPr>
              <a:t>газоспасательных работ</a:t>
            </a:r>
            <a:r>
              <a:rPr lang="ru-RU" sz="11200" i="1" dirty="0">
                <a:solidFill>
                  <a:schemeClr val="accent6">
                    <a:lumMod val="50000"/>
                  </a:schemeClr>
                </a:solidFill>
              </a:rPr>
              <a:t>» (протокол МАК №2 от 05.06.2012 г),</a:t>
            </a:r>
            <a:endParaRPr lang="ru-RU" sz="1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1200" i="1" dirty="0">
                <a:solidFill>
                  <a:schemeClr val="accent6">
                    <a:lumMod val="50000"/>
                  </a:schemeClr>
                </a:solidFill>
              </a:rPr>
              <a:t>«МЕТОДИЧЕСКИЕ РЕКОМЕНДАЦИИ по аттестации аварийно-спасательных служб, аварийно-спасательных формирований, спасателей и граждан, приобретающих статус спасателя, на право ведения </a:t>
            </a:r>
            <a:r>
              <a:rPr lang="ru-RU" sz="11200" b="1" i="1" dirty="0">
                <a:solidFill>
                  <a:schemeClr val="accent6">
                    <a:lumMod val="50000"/>
                  </a:schemeClr>
                </a:solidFill>
              </a:rPr>
              <a:t>горноспасательных работ</a:t>
            </a:r>
            <a:r>
              <a:rPr lang="ru-RU" sz="11200" i="1" dirty="0">
                <a:solidFill>
                  <a:schemeClr val="accent6">
                    <a:lumMod val="50000"/>
                  </a:schemeClr>
                </a:solidFill>
              </a:rPr>
              <a:t>» (протокол МАК №2 от 04.09.2014 г),</a:t>
            </a:r>
            <a:endParaRPr lang="ru-RU" sz="1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1200" i="1" dirty="0">
                <a:solidFill>
                  <a:schemeClr val="accent6">
                    <a:lumMod val="50000"/>
                  </a:schemeClr>
                </a:solidFill>
              </a:rPr>
              <a:t>«МЕТОДИЧЕСКИЕ РЕКОМЕНДАЦИИ по проведению аттестации аварийно-спасательных служб, аварийно-спасательных формирований и спасателей на право ведения </a:t>
            </a:r>
            <a:r>
              <a:rPr lang="ru-RU" sz="11200" b="1" i="1" dirty="0">
                <a:solidFill>
                  <a:schemeClr val="accent6">
                    <a:lumMod val="50000"/>
                  </a:schemeClr>
                </a:solidFill>
              </a:rPr>
              <a:t>аварийно-спасательных работ, связанных с тушением пожаров</a:t>
            </a:r>
            <a:r>
              <a:rPr lang="ru-RU" sz="11200" i="1" dirty="0">
                <a:solidFill>
                  <a:schemeClr val="accent6">
                    <a:lumMod val="50000"/>
                  </a:schemeClr>
                </a:solidFill>
              </a:rPr>
              <a:t>»</a:t>
            </a:r>
            <a:r>
              <a:rPr lang="ru-RU" sz="1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1200" i="1" dirty="0">
                <a:solidFill>
                  <a:schemeClr val="accent6">
                    <a:lumMod val="50000"/>
                  </a:schemeClr>
                </a:solidFill>
              </a:rPr>
              <a:t>(протокол МАК №2 от 12.05.2015 г).</a:t>
            </a:r>
            <a:endParaRPr lang="ru-RU" sz="112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95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теоретической и практической подготовки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По видам аварийно-спасательных работ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По локализации и ликвидации разливов нефти и нефтепродуктов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По выполнению работ на высоте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По психологической подготовке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По физической подготовке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 соответствии с должностными обязанностями (в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т.ч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. Руководитель, механик, профилактик и т.д.)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13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АСФ аварийно-спасательными средствами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524" y="1390918"/>
            <a:ext cx="11062952" cy="48375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Средства защиты органов дыхания (изолирующие)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Средства защиты кожных покровов в зависимости от свойств опасных веществ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Средства контроля состава атмосферы в зависимости от опасных веществ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Средства связи, освещения с учетом требований к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взрывозащите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Средства для выполнения работ на высоте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Специальные средства локализации и ликвидации утечек опасных веществ, нейтрализации, сбора, в том числе нефти и нефтепродуктов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Средства оказания первой помощи пострадавшим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Специальные автомобили и техника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78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за исправностью аварийно-спасательных средств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Ежедневные и регламентные проверки СИЗ личным составом, ведение журналов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Годовые и полугодовые проверки СИЗ, проверки после применения на контрольных приборах механиком АСФ или в специализированных организациях (наличие договора и документов о результатах проверок)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Поверки манометров, газоанализаторов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Соблюдение установленных сроков эксплуатации (дыхательные аппараты – 10 лет, защитные костюмы – 5 лет)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0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действий АСФ по локализации и ликвидации ЧС</a:t>
            </a:r>
            <a:b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Наличие планов мероприятий по локализации и ликвидации последствий аварий для ОПО 1, 2, 3 классов опасности, в которых запланированы действия ПАСФ и НАСФ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Наличие планов по предупреждению и ликвидации аварийных разливов нефти и нефтепродуктов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Наличие планов (документов), регламентирующих взаимодействие ПАСФ и НАСФ при ликвидации ЧС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Наличие планов действий при возникновении ЧС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70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учебно-тренировочных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занятий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 личным составом ПАСФ ежедневно по темам занятий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 личным составом НАСФ ежемесячно в каждой смене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Совместные учебно-тренировочные занятия ПАСФ и НАСФ не реже 1 раза в квартал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Отработка действий НАСФ на компьютерных тренажерах на объектах, имеющих блоки 1 или 2 категории взрывоопасности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Проведение практических занятий ПАСФ на учебных полигонах, имитирующих условия аварий (ЧС)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66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Периодическая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внеочередная аттестация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спасателей и АСФ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9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Периодическая аттестация: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9600" dirty="0" smtClean="0">
                <a:solidFill>
                  <a:schemeClr val="accent5"/>
                </a:solidFill>
              </a:rPr>
              <a:t>1 раз в 3 года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9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Внеочередная </a:t>
            </a:r>
            <a:r>
              <a:rPr lang="ru-RU" sz="96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accent5"/>
                </a:solidFill>
              </a:rPr>
              <a:t>в случае изменения вида (видов) выполняемых аварийно-спасательных работ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accent5"/>
                </a:solidFill>
              </a:rPr>
              <a:t>по инициативе органов контроля (надзора), осуществлявших проверку аварийно-спасательной службы (формирования), при выявлении в ходе проверки нарушения обязательных требований, предъявляемых при их аттестации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9600" dirty="0">
                <a:solidFill>
                  <a:schemeClr val="accent5"/>
                </a:solidFill>
              </a:rPr>
              <a:t>при присвоении спасателю более высокого класса квалификации до проведения периодической аттестации</a:t>
            </a:r>
            <a:br>
              <a:rPr lang="ru-RU" sz="9600" dirty="0">
                <a:solidFill>
                  <a:schemeClr val="accent5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94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655</Words>
  <Application>Microsoft Office PowerPoint</Application>
  <PresentationFormat>Произвольный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Обеспечение готовности профессиональных и нештатных аварийно-спасательных формирований опасных производственных объектов к ликвидации чрезвычайных ситуаций</vt:lpstr>
      <vt:lpstr>Основные виды аварийно-спасательных работ, выполняемых АСФ на ОПО</vt:lpstr>
      <vt:lpstr>Межведомственной аттестационной комиссией приняты следующие методические рекомендации</vt:lpstr>
      <vt:lpstr>Организация теоретической и практической подготовки </vt:lpstr>
      <vt:lpstr>Обеспечение АСФ аварийно-спасательными средствами </vt:lpstr>
      <vt:lpstr>Контроль за исправностью аварийно-спасательных средств </vt:lpstr>
      <vt:lpstr>Планирование действий АСФ по локализации и ликвидации ЧС </vt:lpstr>
      <vt:lpstr>Организация учебно-тренировочных занятий</vt:lpstr>
      <vt:lpstr>Периодическая и внеочередная аттестация спасателей и АСФ </vt:lpstr>
      <vt:lpstr>Периодическая и внеочередная аттестация спасателей</vt:lpstr>
      <vt:lpstr>Периодическая и внеочередная аттестация АСФ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готовности профессиональных и нештатных аварийно-спасательных формирований опасных производственных объектов к ликвидации чрезвычайных ситуаций</dc:title>
  <dc:creator>1</dc:creator>
  <cp:lastModifiedBy>min6249</cp:lastModifiedBy>
  <cp:revision>18</cp:revision>
  <dcterms:created xsi:type="dcterms:W3CDTF">2016-02-23T10:37:22Z</dcterms:created>
  <dcterms:modified xsi:type="dcterms:W3CDTF">2016-02-25T14:09:38Z</dcterms:modified>
</cp:coreProperties>
</file>