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319" r:id="rId3"/>
    <p:sldId id="421" r:id="rId4"/>
    <p:sldId id="424" r:id="rId5"/>
    <p:sldId id="431" r:id="rId6"/>
    <p:sldId id="387" r:id="rId7"/>
    <p:sldId id="419" r:id="rId8"/>
    <p:sldId id="391" r:id="rId9"/>
    <p:sldId id="390" r:id="rId10"/>
    <p:sldId id="380" r:id="rId11"/>
    <p:sldId id="417" r:id="rId12"/>
    <p:sldId id="418" r:id="rId13"/>
    <p:sldId id="409" r:id="rId14"/>
    <p:sldId id="392" r:id="rId15"/>
    <p:sldId id="393" r:id="rId16"/>
    <p:sldId id="410" r:id="rId17"/>
    <p:sldId id="394" r:id="rId18"/>
    <p:sldId id="396" r:id="rId19"/>
    <p:sldId id="341" r:id="rId20"/>
    <p:sldId id="400" r:id="rId21"/>
    <p:sldId id="398" r:id="rId22"/>
    <p:sldId id="413" r:id="rId23"/>
    <p:sldId id="415" r:id="rId24"/>
    <p:sldId id="363" r:id="rId25"/>
    <p:sldId id="395" r:id="rId26"/>
    <p:sldId id="397" r:id="rId27"/>
    <p:sldId id="411" r:id="rId28"/>
    <p:sldId id="399" r:id="rId29"/>
    <p:sldId id="343" r:id="rId30"/>
    <p:sldId id="420" r:id="rId31"/>
    <p:sldId id="403" r:id="rId32"/>
    <p:sldId id="425" r:id="rId33"/>
    <p:sldId id="426" r:id="rId34"/>
    <p:sldId id="427" r:id="rId35"/>
    <p:sldId id="428" r:id="rId36"/>
    <p:sldId id="430" r:id="rId37"/>
    <p:sldId id="308" r:id="rId38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185">
          <p15:clr>
            <a:srgbClr val="A4A3A4"/>
          </p15:clr>
        </p15:guide>
        <p15:guide id="4" pos="2883">
          <p15:clr>
            <a:srgbClr val="A4A3A4"/>
          </p15:clr>
        </p15:guide>
        <p15:guide id="5" orient="horz" pos="4319">
          <p15:clr>
            <a:srgbClr val="A4A3A4"/>
          </p15:clr>
        </p15:guide>
        <p15:guide id="6" pos="2758">
          <p15:clr>
            <a:srgbClr val="A4A3A4"/>
          </p15:clr>
        </p15:guide>
        <p15:guide id="7" orient="horz" pos="21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4" autoAdjust="0"/>
    <p:restoredTop sz="94660" autoAdjust="0"/>
  </p:normalViewPr>
  <p:slideViewPr>
    <p:cSldViewPr snapToGrid="0">
      <p:cViewPr varScale="1">
        <p:scale>
          <a:sx n="96" d="100"/>
          <a:sy n="96" d="100"/>
        </p:scale>
        <p:origin x="1400" y="136"/>
      </p:cViewPr>
      <p:guideLst>
        <p:guide pos="3840"/>
        <p:guide orient="horz" pos="2160"/>
        <p:guide orient="horz" pos="2185"/>
        <p:guide pos="2883"/>
        <p:guide orient="horz" pos="4319"/>
        <p:guide pos="2758"/>
        <p:guide orient="horz" pos="21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5088"/>
    </p:cViewPr>
  </p:sorterViewPr>
  <p:notesViewPr>
    <p:cSldViewPr snapToGrid="0">
      <p:cViewPr varScale="1">
        <p:scale>
          <a:sx n="57" d="100"/>
          <a:sy n="57" d="100"/>
        </p:scale>
        <p:origin x="870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637CC-4122-F64C-9DC5-36AB486AF99F}" type="datetime1">
              <a:rPr lang="ru-RU" smtClean="0"/>
              <a:t>25.02.16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B3739-9081-478F-812E-AE7CE14063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9F75B-416F-4842-9EA3-AC6DB85F46ED}" type="datetime1">
              <a:rPr lang="ru-RU" smtClean="0"/>
              <a:t>25.02.16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3325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CF8BB-EBC7-4B8F-9632-A5A136FBB8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9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19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10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28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11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7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12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16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13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62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14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95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15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00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73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18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3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57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19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18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20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94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21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82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23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68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24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70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25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58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26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47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28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7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4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29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65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30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79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31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32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51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33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52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34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27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3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0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4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9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5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07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6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8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>
                <a:solidFill>
                  <a:srgbClr val="404040"/>
                </a:solidFill>
              </a:rPr>
              <a:pPr/>
              <a:t>7</a:t>
            </a:fld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57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3488"/>
            <a:ext cx="444500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CF8BB-EBC7-4B8F-9632-A5A136FBB88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8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55780"/>
            <a:ext cx="5143500" cy="320040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956180"/>
            <a:ext cx="5143500" cy="109728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42E5-8392-D244-8660-817E92F57F63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6590" y="381000"/>
            <a:ext cx="1508760" cy="609600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85900" y="381000"/>
            <a:ext cx="5306144" cy="6096001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53B3-9501-9F48-9308-50E6BD87ABB1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8707E-9D04-1349-AFED-EF1607EC4C78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6515100" cy="201168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834640"/>
            <a:ext cx="6515100" cy="10972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026-FF16-5C4F-8AB1-FAC7097467C2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85900" y="1981200"/>
            <a:ext cx="3429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6350" y="1981200"/>
            <a:ext cx="3429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278F-A503-8C4E-B75D-0E6CDF8E70A0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1679448"/>
            <a:ext cx="3429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85900" y="2509936"/>
            <a:ext cx="3429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6350" y="1679448"/>
            <a:ext cx="3429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6350" y="2509936"/>
            <a:ext cx="3429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EABE-46ED-804B-B4F0-7D4A18D5F76A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1F2B-44C0-694B-B485-FD3358328DB6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7893-6BE4-E949-95A0-6BCD8CFEFCEA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565" y="408993"/>
            <a:ext cx="3600703" cy="18288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868" y="381000"/>
            <a:ext cx="4117133" cy="5791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9565" y="2237793"/>
            <a:ext cx="3600703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C44C-E1FA-AE47-8B7E-7B33CE80F2A7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186" y="384048"/>
            <a:ext cx="3600450" cy="1828800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  <a:ln>
            <a:noFill/>
          </a:ln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Щелкните значок, чтобы добавить изображение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7187" y="2240280"/>
            <a:ext cx="3599355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381000"/>
            <a:ext cx="702945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1987420"/>
            <a:ext cx="702945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723843" y="5691674"/>
            <a:ext cx="210548" cy="77884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22A3C12A-3AEC-0F4F-AAF8-73DFD1D6D173}" type="datetime8">
              <a:rPr lang="ru-RU" smtClean="0"/>
              <a:t>25.02.16 7:35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723842" y="365125"/>
            <a:ext cx="210548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34991" y="6268940"/>
            <a:ext cx="541783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5" Type="http://schemas.microsoft.com/office/2007/relationships/hdphoto" Target="../media/hdphoto2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tiff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  <a:latin typeface="+mj-lt"/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  <a:latin typeface="+mj-lt"/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  <a:latin typeface="+mj-lt"/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99458" y="2614616"/>
            <a:ext cx="8744542" cy="854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ПРОГРАММНО-ТЕХНИЧЕСКИЙ КОМПЛЕКС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>
                <a:solidFill>
                  <a:srgbClr val="002060"/>
                </a:solidFill>
              </a:rPr>
              <a:t/>
            </a:r>
            <a:br>
              <a:rPr lang="ru-RU" sz="2600" b="1" dirty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Система управления промышленной безопасностью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 «Безопасное предприятие»</a:t>
            </a:r>
            <a:endParaRPr lang="ru-RU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0" y="1054800"/>
            <a:ext cx="8351520" cy="5218176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2"/>
            <a:ext cx="7066800" cy="7812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Оценка последствий возможных аварий на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ОПО, расчет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сил и средств ликвидации аварии на основе реальной обстановки</a:t>
            </a:r>
          </a:p>
        </p:txBody>
      </p:sp>
      <p:pic>
        <p:nvPicPr>
          <p:cNvPr id="13" name="Изображение 12" descr="эмблема утвержденная экспертный союз.bmp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6" b="97315" l="2439" r="96896">
                        <a14:foregroundMark x1="48559" y1="40716" x2="48559" y2="40716"/>
                        <a14:foregroundMark x1="66962" y1="18568" x2="66962" y2="18568"/>
                        <a14:foregroundMark x1="28381" y1="17002" x2="28381" y2="17002"/>
                        <a14:foregroundMark x1="22838" y1="16779" x2="8204" y2="29754"/>
                        <a14:foregroundMark x1="19069" y1="14541" x2="19069" y2="14541"/>
                        <a14:foregroundMark x1="19069" y1="14094" x2="19069" y2="14094"/>
                        <a14:foregroundMark x1="36142" y1="3803" x2="36142" y2="3803"/>
                        <a14:foregroundMark x1="36142" y1="3803" x2="36142" y2="3803"/>
                        <a14:foregroundMark x1="93792" y1="31544" x2="93792" y2="31544"/>
                        <a14:foregroundMark x1="93792" y1="31544" x2="93792" y2="31544"/>
                        <a14:foregroundMark x1="87805" y1="81432" x2="87805" y2="81432"/>
                        <a14:foregroundMark x1="87805" y1="81432" x2="87805" y2="81432"/>
                        <a14:foregroundMark x1="96896" y1="63535" x2="96896" y2="63535"/>
                        <a14:foregroundMark x1="96896" y1="63535" x2="96896" y2="63535"/>
                        <a14:foregroundMark x1="58315" y1="97539" x2="58315" y2="97539"/>
                        <a14:foregroundMark x1="58315" y1="97539" x2="58315" y2="97539"/>
                        <a14:foregroundMark x1="10421" y1="79195" x2="10421" y2="79195"/>
                        <a14:foregroundMark x1="10865" y1="79195" x2="10865" y2="79195"/>
                        <a14:foregroundMark x1="2439" y1="57942" x2="2439" y2="57942"/>
                        <a14:foregroundMark x1="2439" y1="57942" x2="2439" y2="57942"/>
                        <a14:foregroundMark x1="49667" y1="56376" x2="49667" y2="56376"/>
                        <a14:foregroundMark x1="50776" y1="63535" x2="50776" y2="63535"/>
                        <a14:foregroundMark x1="50111" y1="70022" x2="50111" y2="70022"/>
                        <a14:foregroundMark x1="44789" y1="54139" x2="44789" y2="54139"/>
                        <a14:foregroundMark x1="39911" y1="48770" x2="39911" y2="48770"/>
                        <a14:foregroundMark x1="35698" y1="49888" x2="35698" y2="49888"/>
                        <a14:foregroundMark x1="62528" y1="47204" x2="62528" y2="47204"/>
                        <a14:foregroundMark x1="51885" y1="43400" x2="51885" y2="43400"/>
                        <a14:foregroundMark x1="56098" y1="46756" x2="56098" y2="46756"/>
                        <a14:foregroundMark x1="56763" y1="40045" x2="56763" y2="40045"/>
                        <a14:foregroundMark x1="49224" y1="28859" x2="49224" y2="28859"/>
                        <a14:foregroundMark x1="47450" y1="34676" x2="47450" y2="34676"/>
                        <a14:foregroundMark x1="40576" y1="42953" x2="40576" y2="42953"/>
                        <a14:foregroundMark x1="50111" y1="52125" x2="50111" y2="52125"/>
                        <a14:foregroundMark x1="57206" y1="52573" x2="57206" y2="52573"/>
                        <a14:foregroundMark x1="47450" y1="46756" x2="47450" y2="46756"/>
                        <a14:foregroundMark x1="43237" y1="48322" x2="43237" y2="48322"/>
                        <a14:foregroundMark x1="43681" y1="43400" x2="43681" y2="43400"/>
                        <a14:foregroundMark x1="51885" y1="59060" x2="51885" y2="59060"/>
                        <a14:backgroundMark x1="31486" y1="47204" x2="31486" y2="47204"/>
                        <a14:backgroundMark x1="68958" y1="48322" x2="68958" y2="48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4" y="0"/>
            <a:ext cx="333375" cy="33041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5233" y="5578535"/>
            <a:ext cx="5540189" cy="73072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527" y="5680136"/>
            <a:ext cx="5339600" cy="596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Последствия от возможных угроз (взрывы, пожары, опасные выбросы химически опасных веществ и пр.) оцениваются на основании методических подходов, утвержденных </a:t>
            </a:r>
            <a:r>
              <a:rPr lang="ru-RU" sz="1200" cap="none" dirty="0" err="1">
                <a:solidFill>
                  <a:srgbClr val="6681CC">
                    <a:lumMod val="50000"/>
                  </a:srgbClr>
                </a:solidFill>
              </a:rPr>
              <a:t>Ростехнадзором</a:t>
            </a: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,  МЧС России</a:t>
            </a:r>
          </a:p>
        </p:txBody>
      </p:sp>
    </p:spTree>
    <p:extLst>
      <p:ext uri="{BB962C8B-B14F-4D97-AF65-F5344CB8AC3E}">
        <p14:creationId xmlns:p14="http://schemas.microsoft.com/office/powerpoint/2010/main" val="9698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2"/>
            <a:ext cx="7066800" cy="7812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Оценка последствий возможных аварий на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ОПО, расчет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сил и средств ликвидации аварии на основе реальной обстановки</a:t>
            </a:r>
          </a:p>
        </p:txBody>
      </p:sp>
      <p:pic>
        <p:nvPicPr>
          <p:cNvPr id="13" name="Изображение 12" descr="эмблема утвержденная экспертный союз.bmp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6" b="97315" l="2439" r="96896">
                        <a14:foregroundMark x1="48559" y1="40716" x2="48559" y2="40716"/>
                        <a14:foregroundMark x1="66962" y1="18568" x2="66962" y2="18568"/>
                        <a14:foregroundMark x1="28381" y1="17002" x2="28381" y2="17002"/>
                        <a14:foregroundMark x1="22838" y1="16779" x2="8204" y2="29754"/>
                        <a14:foregroundMark x1="19069" y1="14541" x2="19069" y2="14541"/>
                        <a14:foregroundMark x1="19069" y1="14094" x2="19069" y2="14094"/>
                        <a14:foregroundMark x1="36142" y1="3803" x2="36142" y2="3803"/>
                        <a14:foregroundMark x1="36142" y1="3803" x2="36142" y2="3803"/>
                        <a14:foregroundMark x1="93792" y1="31544" x2="93792" y2="31544"/>
                        <a14:foregroundMark x1="93792" y1="31544" x2="93792" y2="31544"/>
                        <a14:foregroundMark x1="87805" y1="81432" x2="87805" y2="81432"/>
                        <a14:foregroundMark x1="87805" y1="81432" x2="87805" y2="81432"/>
                        <a14:foregroundMark x1="96896" y1="63535" x2="96896" y2="63535"/>
                        <a14:foregroundMark x1="96896" y1="63535" x2="96896" y2="63535"/>
                        <a14:foregroundMark x1="58315" y1="97539" x2="58315" y2="97539"/>
                        <a14:foregroundMark x1="58315" y1="97539" x2="58315" y2="97539"/>
                        <a14:foregroundMark x1="10421" y1="79195" x2="10421" y2="79195"/>
                        <a14:foregroundMark x1="10865" y1="79195" x2="10865" y2="79195"/>
                        <a14:foregroundMark x1="2439" y1="57942" x2="2439" y2="57942"/>
                        <a14:foregroundMark x1="2439" y1="57942" x2="2439" y2="57942"/>
                        <a14:foregroundMark x1="49667" y1="56376" x2="49667" y2="56376"/>
                        <a14:foregroundMark x1="50776" y1="63535" x2="50776" y2="63535"/>
                        <a14:foregroundMark x1="50111" y1="70022" x2="50111" y2="70022"/>
                        <a14:foregroundMark x1="44789" y1="54139" x2="44789" y2="54139"/>
                        <a14:foregroundMark x1="39911" y1="48770" x2="39911" y2="48770"/>
                        <a14:foregroundMark x1="35698" y1="49888" x2="35698" y2="49888"/>
                        <a14:foregroundMark x1="62528" y1="47204" x2="62528" y2="47204"/>
                        <a14:foregroundMark x1="51885" y1="43400" x2="51885" y2="43400"/>
                        <a14:foregroundMark x1="56098" y1="46756" x2="56098" y2="46756"/>
                        <a14:foregroundMark x1="56763" y1="40045" x2="56763" y2="40045"/>
                        <a14:foregroundMark x1="49224" y1="28859" x2="49224" y2="28859"/>
                        <a14:foregroundMark x1="47450" y1="34676" x2="47450" y2="34676"/>
                        <a14:foregroundMark x1="40576" y1="42953" x2="40576" y2="42953"/>
                        <a14:foregroundMark x1="50111" y1="52125" x2="50111" y2="52125"/>
                        <a14:foregroundMark x1="57206" y1="52573" x2="57206" y2="52573"/>
                        <a14:foregroundMark x1="47450" y1="46756" x2="47450" y2="46756"/>
                        <a14:foregroundMark x1="43237" y1="48322" x2="43237" y2="48322"/>
                        <a14:foregroundMark x1="43681" y1="43400" x2="43681" y2="43400"/>
                        <a14:foregroundMark x1="51885" y1="59060" x2="51885" y2="59060"/>
                        <a14:backgroundMark x1="31486" y1="47204" x2="31486" y2="47204"/>
                        <a14:backgroundMark x1="68958" y1="48322" x2="68958" y2="48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4" y="0"/>
            <a:ext cx="333375" cy="33041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5233" y="5578535"/>
            <a:ext cx="5540189" cy="73072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527" y="5680136"/>
            <a:ext cx="5339600" cy="596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Последствия от возможных угроз (взрывы, пожары, опасные выбросы химически опасных веществ и пр.) оцениваются на основании методических подходов, утвержденных </a:t>
            </a:r>
            <a:r>
              <a:rPr lang="ru-RU" sz="1200" cap="none" dirty="0" err="1">
                <a:solidFill>
                  <a:srgbClr val="6681CC">
                    <a:lumMod val="50000"/>
                  </a:srgbClr>
                </a:solidFill>
              </a:rPr>
              <a:t>Ростехнадзором</a:t>
            </a: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,  МЧС России</a:t>
            </a:r>
          </a:p>
        </p:txBody>
      </p:sp>
    </p:spTree>
    <p:extLst>
      <p:ext uri="{BB962C8B-B14F-4D97-AF65-F5344CB8AC3E}">
        <p14:creationId xmlns:p14="http://schemas.microsoft.com/office/powerpoint/2010/main" val="21457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</a:t>
            </a:r>
            <a:r>
              <a:rPr lang="ru-RU" sz="1400" b="1" dirty="0" smtClean="0">
                <a:solidFill>
                  <a:srgbClr val="404040"/>
                </a:solidFill>
              </a:rPr>
              <a:t>»</a:t>
            </a:r>
            <a:endParaRPr lang="ru-RU" sz="14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1"/>
            <a:ext cx="7176331" cy="5328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Мониторинг перемещения и состояния транспортных средств предприятия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pic>
        <p:nvPicPr>
          <p:cNvPr id="13" name="Изображение 12" descr="эмблема утвержденная экспертный союз.bmp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6" b="97315" l="2439" r="96896">
                        <a14:foregroundMark x1="48559" y1="40716" x2="48559" y2="40716"/>
                        <a14:foregroundMark x1="66962" y1="18568" x2="66962" y2="18568"/>
                        <a14:foregroundMark x1="28381" y1="17002" x2="28381" y2="17002"/>
                        <a14:foregroundMark x1="22838" y1="16779" x2="8204" y2="29754"/>
                        <a14:foregroundMark x1="19069" y1="14541" x2="19069" y2="14541"/>
                        <a14:foregroundMark x1="19069" y1="14094" x2="19069" y2="14094"/>
                        <a14:foregroundMark x1="36142" y1="3803" x2="36142" y2="3803"/>
                        <a14:foregroundMark x1="36142" y1="3803" x2="36142" y2="3803"/>
                        <a14:foregroundMark x1="93792" y1="31544" x2="93792" y2="31544"/>
                        <a14:foregroundMark x1="93792" y1="31544" x2="93792" y2="31544"/>
                        <a14:foregroundMark x1="87805" y1="81432" x2="87805" y2="81432"/>
                        <a14:foregroundMark x1="87805" y1="81432" x2="87805" y2="81432"/>
                        <a14:foregroundMark x1="96896" y1="63535" x2="96896" y2="63535"/>
                        <a14:foregroundMark x1="96896" y1="63535" x2="96896" y2="63535"/>
                        <a14:foregroundMark x1="58315" y1="97539" x2="58315" y2="97539"/>
                        <a14:foregroundMark x1="58315" y1="97539" x2="58315" y2="97539"/>
                        <a14:foregroundMark x1="10421" y1="79195" x2="10421" y2="79195"/>
                        <a14:foregroundMark x1="10865" y1="79195" x2="10865" y2="79195"/>
                        <a14:foregroundMark x1="2439" y1="57942" x2="2439" y2="57942"/>
                        <a14:foregroundMark x1="2439" y1="57942" x2="2439" y2="57942"/>
                        <a14:foregroundMark x1="49667" y1="56376" x2="49667" y2="56376"/>
                        <a14:foregroundMark x1="50776" y1="63535" x2="50776" y2="63535"/>
                        <a14:foregroundMark x1="50111" y1="70022" x2="50111" y2="70022"/>
                        <a14:foregroundMark x1="44789" y1="54139" x2="44789" y2="54139"/>
                        <a14:foregroundMark x1="39911" y1="48770" x2="39911" y2="48770"/>
                        <a14:foregroundMark x1="35698" y1="49888" x2="35698" y2="49888"/>
                        <a14:foregroundMark x1="62528" y1="47204" x2="62528" y2="47204"/>
                        <a14:foregroundMark x1="51885" y1="43400" x2="51885" y2="43400"/>
                        <a14:foregroundMark x1="56098" y1="46756" x2="56098" y2="46756"/>
                        <a14:foregroundMark x1="56763" y1="40045" x2="56763" y2="40045"/>
                        <a14:foregroundMark x1="49224" y1="28859" x2="49224" y2="28859"/>
                        <a14:foregroundMark x1="47450" y1="34676" x2="47450" y2="34676"/>
                        <a14:foregroundMark x1="40576" y1="42953" x2="40576" y2="42953"/>
                        <a14:foregroundMark x1="50111" y1="52125" x2="50111" y2="52125"/>
                        <a14:foregroundMark x1="57206" y1="52573" x2="57206" y2="52573"/>
                        <a14:foregroundMark x1="47450" y1="46756" x2="47450" y2="46756"/>
                        <a14:foregroundMark x1="43237" y1="48322" x2="43237" y2="48322"/>
                        <a14:foregroundMark x1="43681" y1="43400" x2="43681" y2="43400"/>
                        <a14:foregroundMark x1="51885" y1="59060" x2="51885" y2="59060"/>
                        <a14:backgroundMark x1="31486" y1="47204" x2="31486" y2="47204"/>
                        <a14:backgroundMark x1="68958" y1="48322" x2="68958" y2="48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4" y="0"/>
            <a:ext cx="333375" cy="330419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9259"/>
            <a:ext cx="7176331" cy="7812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Контроль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выполнения мероприятий по обеспечению промышленной безопасности 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233" y="5578535"/>
            <a:ext cx="5540189" cy="73072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527" y="5680136"/>
            <a:ext cx="5339600" cy="596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Выполнение предписаний органов </a:t>
            </a:r>
            <a:r>
              <a:rPr lang="ru-RU" sz="1200" cap="none" dirty="0" err="1" smtClean="0">
                <a:solidFill>
                  <a:srgbClr val="6681CC">
                    <a:lumMod val="50000"/>
                  </a:srgbClr>
                </a:solidFill>
              </a:rPr>
              <a:t>Ростехнадзора</a:t>
            </a:r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, повышение квалификации персонала, </a:t>
            </a: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аттестации, проведения экспертиз</a:t>
            </a:r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,</a:t>
            </a: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 ремонта технических устройств</a:t>
            </a:r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 </a:t>
            </a: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сдачи отчетности и иных </a:t>
            </a:r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событий</a:t>
            </a:r>
            <a:endParaRPr lang="ru-RU" sz="1200" cap="none" dirty="0">
              <a:solidFill>
                <a:srgbClr val="6681C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9976" y="5298141"/>
            <a:ext cx="5540189" cy="8068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60270" y="5423646"/>
            <a:ext cx="5339600" cy="600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Контроль за выполнением предложений надзорных органов, производственных служб, приказов, решений руководства по вопросам промышленной безопасности</a:t>
            </a:r>
          </a:p>
        </p:txBody>
      </p:sp>
      <p:pic>
        <p:nvPicPr>
          <p:cNvPr id="14" name="Изображение 13" descr="эмблема утвержденная экспертный союз.bmp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6" b="97315" l="2439" r="96896">
                        <a14:foregroundMark x1="48559" y1="40716" x2="48559" y2="40716"/>
                        <a14:foregroundMark x1="66962" y1="18568" x2="66962" y2="18568"/>
                        <a14:foregroundMark x1="28381" y1="17002" x2="28381" y2="17002"/>
                        <a14:foregroundMark x1="22838" y1="16779" x2="8204" y2="29754"/>
                        <a14:foregroundMark x1="19069" y1="14541" x2="19069" y2="14541"/>
                        <a14:foregroundMark x1="19069" y1="14094" x2="19069" y2="14094"/>
                        <a14:foregroundMark x1="36142" y1="3803" x2="36142" y2="3803"/>
                        <a14:foregroundMark x1="36142" y1="3803" x2="36142" y2="3803"/>
                        <a14:foregroundMark x1="93792" y1="31544" x2="93792" y2="31544"/>
                        <a14:foregroundMark x1="93792" y1="31544" x2="93792" y2="31544"/>
                        <a14:foregroundMark x1="87805" y1="81432" x2="87805" y2="81432"/>
                        <a14:foregroundMark x1="87805" y1="81432" x2="87805" y2="81432"/>
                        <a14:foregroundMark x1="96896" y1="63535" x2="96896" y2="63535"/>
                        <a14:foregroundMark x1="96896" y1="63535" x2="96896" y2="63535"/>
                        <a14:foregroundMark x1="58315" y1="97539" x2="58315" y2="97539"/>
                        <a14:foregroundMark x1="58315" y1="97539" x2="58315" y2="97539"/>
                        <a14:foregroundMark x1="10421" y1="79195" x2="10421" y2="79195"/>
                        <a14:foregroundMark x1="10865" y1="79195" x2="10865" y2="79195"/>
                        <a14:foregroundMark x1="2439" y1="57942" x2="2439" y2="57942"/>
                        <a14:foregroundMark x1="2439" y1="57942" x2="2439" y2="57942"/>
                        <a14:foregroundMark x1="49667" y1="56376" x2="49667" y2="56376"/>
                        <a14:foregroundMark x1="50776" y1="63535" x2="50776" y2="63535"/>
                        <a14:foregroundMark x1="50111" y1="70022" x2="50111" y2="70022"/>
                        <a14:foregroundMark x1="44789" y1="54139" x2="44789" y2="54139"/>
                        <a14:foregroundMark x1="39911" y1="48770" x2="39911" y2="48770"/>
                        <a14:foregroundMark x1="35698" y1="49888" x2="35698" y2="49888"/>
                        <a14:foregroundMark x1="62528" y1="47204" x2="62528" y2="47204"/>
                        <a14:foregroundMark x1="51885" y1="43400" x2="51885" y2="43400"/>
                        <a14:foregroundMark x1="56098" y1="46756" x2="56098" y2="46756"/>
                        <a14:foregroundMark x1="56763" y1="40045" x2="56763" y2="40045"/>
                        <a14:foregroundMark x1="49224" y1="28859" x2="49224" y2="28859"/>
                        <a14:foregroundMark x1="47450" y1="34676" x2="47450" y2="34676"/>
                        <a14:foregroundMark x1="40576" y1="42953" x2="40576" y2="42953"/>
                        <a14:foregroundMark x1="50111" y1="52125" x2="50111" y2="52125"/>
                        <a14:foregroundMark x1="57206" y1="52573" x2="57206" y2="52573"/>
                        <a14:foregroundMark x1="47450" y1="46756" x2="47450" y2="46756"/>
                        <a14:foregroundMark x1="43237" y1="48322" x2="43237" y2="48322"/>
                        <a14:foregroundMark x1="43681" y1="43400" x2="43681" y2="43400"/>
                        <a14:foregroundMark x1="51885" y1="59060" x2="51885" y2="59060"/>
                        <a14:backgroundMark x1="31486" y1="47204" x2="31486" y2="47204"/>
                        <a14:backgroundMark x1="68958" y1="48322" x2="68958" y2="48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4" y="0"/>
            <a:ext cx="333375" cy="330419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090045" y="0"/>
            <a:ext cx="7177087" cy="781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Сведения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 проведении проверок и выданных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предписаниях, контроле срока исполнения выданных предписаниях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</a:t>
            </a:r>
            <a:r>
              <a:rPr lang="ru-RU" sz="1400" b="1" dirty="0" smtClean="0">
                <a:solidFill>
                  <a:srgbClr val="404040"/>
                </a:solidFill>
              </a:rPr>
              <a:t>»</a:t>
            </a:r>
            <a:endParaRPr lang="ru-RU" sz="14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0"/>
            <a:ext cx="7176331" cy="8568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Данные о персонале предприятия, приведенные в соответствии с требованиями  к сведениям о персонале Приказа </a:t>
            </a:r>
            <a:r>
              <a:rPr lang="ru-RU" sz="1600" b="1" cap="none" dirty="0" err="1">
                <a:solidFill>
                  <a:srgbClr val="4472C4">
                    <a:lumMod val="50000"/>
                  </a:srgbClr>
                </a:solidFill>
              </a:rPr>
              <a:t>Ростехнадзора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 №25 от 23.01.2014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9976" y="5298141"/>
            <a:ext cx="5540189" cy="8068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rgbClr val="6681CC">
                    <a:lumMod val="50000"/>
                  </a:srgbClr>
                </a:solidFill>
              </a:rPr>
              <a:t>Данные сотрудников имеющимися аттестациями, допусками и сроками их действия, инструктажах по ТБ</a:t>
            </a:r>
            <a:endParaRPr lang="ru-RU" dirty="0">
              <a:solidFill>
                <a:srgbClr val="6681C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0" y="1054800"/>
            <a:ext cx="835444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0"/>
            <a:ext cx="7176331" cy="9000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Сведения о подготовке и аттестациях, сроках действия аттестаций руководителей, специалистов и других работников, занятых эксплуатацией опасных производственных объектов, сводная аналитика по аттестациям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9976" y="5718520"/>
            <a:ext cx="5540189" cy="6815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0270" y="5996719"/>
            <a:ext cx="5339600" cy="600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Контроль аттестаций с напоминаниями о сроках истечения аттестаций</a:t>
            </a:r>
          </a:p>
          <a:p>
            <a:endParaRPr lang="ru-RU" sz="1200" cap="none" dirty="0">
              <a:solidFill>
                <a:srgbClr val="6681C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  <a:latin typeface="+mj-lt"/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  <a:latin typeface="+mj-lt"/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  <a:latin typeface="+mj-lt"/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/>
              <a:t>Система управления промышленной безопасностью «Безопасное предприятие»</a:t>
            </a:r>
            <a:endParaRPr lang="ru-RU" sz="1100" b="1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5652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Сведения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об опасных производственных объектах предприятия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9976" y="5298141"/>
            <a:ext cx="5540189" cy="8068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60270" y="5423646"/>
            <a:ext cx="5339600" cy="600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 smtClean="0">
                <a:solidFill>
                  <a:schemeClr val="accent6">
                    <a:lumMod val="50000"/>
                  </a:schemeClr>
                </a:solidFill>
              </a:rPr>
              <a:t>Приведены в соответствии с картой учета ОПО с указанием признаков опасности, типа объекта, видов деятельности, на осуществление которых требуется получение лицензии при эксплуатации объекта</a:t>
            </a:r>
            <a:endParaRPr lang="ru-RU" sz="1200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  <a:latin typeface="+mj-lt"/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  <a:latin typeface="+mj-lt"/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  <a:latin typeface="+mj-lt"/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/>
              <a:t>Система управления промышленной безопасностью «Безопасное предприятие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2"/>
            <a:ext cx="7176331" cy="565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Учет 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свидетельств регистрации ОПО</a:t>
            </a:r>
          </a:p>
        </p:txBody>
      </p:sp>
    </p:spTree>
    <p:extLst>
      <p:ext uri="{BB962C8B-B14F-4D97-AF65-F5344CB8AC3E}">
        <p14:creationId xmlns:p14="http://schemas.microsoft.com/office/powerpoint/2010/main" val="19961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565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Страхование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ответственности за причинение вреда при эксплуатации ОПО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9976" y="5217459"/>
            <a:ext cx="5540189" cy="88750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60270" y="5432611"/>
            <a:ext cx="5339600" cy="591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Учет и контроль сроков действия договоров страхования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Учет и контроль сроков действия договоров с аварийно-спасательными формированиями</a:t>
            </a:r>
          </a:p>
        </p:txBody>
      </p:sp>
    </p:spTree>
    <p:extLst>
      <p:ext uri="{BB962C8B-B14F-4D97-AF65-F5344CB8AC3E}">
        <p14:creationId xmlns:p14="http://schemas.microsoft.com/office/powerpoint/2010/main" val="5092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0"/>
            <a:ext cx="7067081" cy="675861"/>
          </a:xfrm>
        </p:spPr>
        <p:txBody>
          <a:bodyPr>
            <a:normAutofit fontScale="90000"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АВТОМАТИЗИРОВАННАЯ СИСТЕМА МОНИТОРИНГА СТРОИТЕЛЬНЫХ КОНСТРУКЦИЙ</a:t>
            </a:r>
            <a:b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И СИСТЕМ ИНЖЕНЕРНО-ТЕХНИЧЕСКОГО ОБЕСПЕЧЕНИЯ ОСОБО ОПАСНЫХ, ТЕХНИЧЕСКИ СЛОЖНЫХ И УНИКАЛЬНЫХ ОБЪЕКТОВ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30" y="4296955"/>
            <a:ext cx="1286188" cy="1795653"/>
          </a:xfrm>
          <a:prstGeom prst="rect">
            <a:avLst/>
          </a:prstGeom>
        </p:spPr>
      </p:pic>
      <p:pic>
        <p:nvPicPr>
          <p:cNvPr id="15" name="Picture 7" descr="\\Anshukova\скан диар\ДИАР\сканированное\Медали ДИАР\комплексная-безопасность-2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638160"/>
            <a:ext cx="584956" cy="55665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372200" y="3998200"/>
            <a:ext cx="277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Золотая медаль </a:t>
            </a:r>
          </a:p>
          <a:p>
            <a:pPr algn="ctr"/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«Гарантия качества и безопасности»</a:t>
            </a:r>
            <a:endParaRPr lang="ru-RU" sz="1000" b="1" dirty="0"/>
          </a:p>
        </p:txBody>
      </p:sp>
      <p:pic>
        <p:nvPicPr>
          <p:cNvPr id="17" name="Picture 12" descr="D:\Utils\Dropbox\iRisk\Студия Диар Мониторинг\свид эвм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7142" y="4596978"/>
            <a:ext cx="1105372" cy="165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5995" y="1266052"/>
            <a:ext cx="5251838" cy="482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15" y="4854383"/>
            <a:ext cx="1323851" cy="184823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372200" y="906432"/>
            <a:ext cx="2771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Программно-технический комплекс предназначен для оснащения особо опасных, технически сложных и уникальных объектов и передачи данных мониторинга в органы повседневного управления  РСЧС.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Полностью соответствует требованиям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ГОСТ Р 22.1.12 – 2005,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ГОСТ Р 22.1.14 – 2013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4342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781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Контроль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выполнения лицензионных требований при осуществлении деятельности в области промышленной безопасности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9976" y="4930588"/>
            <a:ext cx="5540189" cy="117437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60270" y="4993341"/>
            <a:ext cx="5339600" cy="10309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деятельности по эксплуатации взрывопожароопасных и химически опасных производственных объектов I, II и III классов опасности;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производства маркшейдерских работ;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деятельности в области взрывчатых материалов промышленного назначения;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деятельности в области использования атомной энергии</a:t>
            </a:r>
          </a:p>
        </p:txBody>
      </p:sp>
    </p:spTree>
    <p:extLst>
      <p:ext uri="{BB962C8B-B14F-4D97-AF65-F5344CB8AC3E}">
        <p14:creationId xmlns:p14="http://schemas.microsoft.com/office/powerpoint/2010/main" val="42067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</a:t>
            </a:r>
            <a:r>
              <a:rPr lang="ru-RU" sz="1400" b="1" dirty="0" smtClean="0">
                <a:solidFill>
                  <a:srgbClr val="404040"/>
                </a:solidFill>
              </a:rPr>
              <a:t>»</a:t>
            </a:r>
            <a:endParaRPr lang="ru-RU" sz="14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5328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Учет разрешений на ввод в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эксплуатацию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9976" y="4787153"/>
            <a:ext cx="5540189" cy="131781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60270" y="4912658"/>
            <a:ext cx="5339600" cy="1111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Разрешения на ввод в эксплуатацию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Разрешения на продление сроков эксплуатации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Разрешения на  право ведения работ в области использования атомной энергии работникам объектов использования атомной энергии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Разрешения на эксплуатацию гидротехнических сооружений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Разрешения на применение взрывчатых материалов промышленного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5930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</a:t>
            </a:r>
            <a:r>
              <a:rPr lang="ru-RU" sz="1400" b="1" dirty="0" smtClean="0">
                <a:solidFill>
                  <a:srgbClr val="404040"/>
                </a:solidFill>
              </a:rPr>
              <a:t>»</a:t>
            </a:r>
            <a:endParaRPr lang="ru-RU" sz="14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2"/>
            <a:ext cx="7176331" cy="5328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Сведения о разработанных декларациях промышленной безопасности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  <a:latin typeface="+mj-lt"/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  <a:latin typeface="+mj-lt"/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  <a:latin typeface="+mj-lt"/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/>
              <a:t>Система управления промышленной безопасностью «Безопасное предприятие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781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Сведения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 заключениях экспертиз промышленной безопасности  деклараций промышленной безопасности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ОПО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9976" y="4052047"/>
            <a:ext cx="5540189" cy="20529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0270" y="4177342"/>
            <a:ext cx="5339600" cy="1574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chemeClr val="accent6">
                    <a:lumMod val="50000"/>
                  </a:schemeClr>
                </a:solidFill>
              </a:rPr>
              <a:t>Заключения экспертизы промышленной  безопасности деклараций промышленной безопасности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chemeClr val="accent6">
                    <a:lumMod val="50000"/>
                  </a:schemeClr>
                </a:solidFill>
              </a:rPr>
              <a:t>Заключения экспертизы промышленной  безопасности обоснования безопасности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chemeClr val="accent6">
                    <a:lumMod val="50000"/>
                  </a:schemeClr>
                </a:solidFill>
              </a:rPr>
              <a:t>Заключения экспертизы промышленной  безопасности документации на техническое перевооружение ОПО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chemeClr val="accent6">
                    <a:lumMod val="50000"/>
                  </a:schemeClr>
                </a:solidFill>
              </a:rPr>
              <a:t>Заключения экспертизы промышленной  безопасности документации на консервацию и ликвидацию ОПО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chemeClr val="accent6">
                    <a:lumMod val="50000"/>
                  </a:schemeClr>
                </a:solidFill>
              </a:rPr>
              <a:t>Заключения экспертизы промышленной  безопасности технических устройств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cap="none" dirty="0">
                <a:solidFill>
                  <a:schemeClr val="accent6">
                    <a:lumMod val="50000"/>
                  </a:schemeClr>
                </a:solidFill>
              </a:rPr>
              <a:t>Заключение экспертизы промышленной  безопасности  зданий и сооружений</a:t>
            </a:r>
          </a:p>
        </p:txBody>
      </p:sp>
    </p:spTree>
    <p:extLst>
      <p:ext uri="{BB962C8B-B14F-4D97-AF65-F5344CB8AC3E}">
        <p14:creationId xmlns:p14="http://schemas.microsoft.com/office/powerpoint/2010/main" val="6535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799" y="0"/>
            <a:ext cx="7176333" cy="9000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Сведения об авариях,  несчастных случаях и инцидентах, произошедших на опасных производственных объектах  и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выполнения мероприятий по итогам расследования причин аварий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9976" y="5298141"/>
            <a:ext cx="5540189" cy="87261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0270" y="5309346"/>
            <a:ext cx="5339600" cy="600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Учет аварий в </a:t>
            </a: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соответствии с приказом </a:t>
            </a:r>
            <a:r>
              <a:rPr lang="ru-RU" sz="1200" cap="none" dirty="0" err="1">
                <a:solidFill>
                  <a:srgbClr val="6681CC">
                    <a:lumMod val="50000"/>
                  </a:srgbClr>
                </a:solidFill>
              </a:rPr>
              <a:t>Ростехнадзора</a:t>
            </a:r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 от 23.01.2014 №25, выдача отчетов аварийности по причинам аварии, за определенный период или по ущербу/пострадавшим, контроль выполнения мероприятий, предусмотренными актами расследования аварий, инцидентов</a:t>
            </a:r>
          </a:p>
        </p:txBody>
      </p:sp>
    </p:spTree>
    <p:extLst>
      <p:ext uri="{BB962C8B-B14F-4D97-AF65-F5344CB8AC3E}">
        <p14:creationId xmlns:p14="http://schemas.microsoft.com/office/powerpoint/2010/main" val="9511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9000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Сведения о состоянии технических устройств (основного оборудования), применяемого на ОПО, состоянии технических устройств (эксплуатация, ремонт)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</a:t>
            </a:r>
            <a:r>
              <a:rPr lang="ru-RU" sz="1400" b="1" dirty="0" smtClean="0">
                <a:solidFill>
                  <a:srgbClr val="404040"/>
                </a:solidFill>
              </a:rPr>
              <a:t>»</a:t>
            </a:r>
            <a:endParaRPr lang="ru-RU" sz="14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2"/>
            <a:ext cx="7176331" cy="5328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Сведения о ремонтах технических устройств на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предприятии 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0"/>
            <a:ext cx="7176331" cy="781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Сведения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 заключениях экспертиз промышленной безопасности технических устройств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  <a:latin typeface="+mj-lt"/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  <a:latin typeface="+mj-lt"/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  <a:latin typeface="+mj-lt"/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/>
              <a:t>Система управления промышленной безопасностью «Безопасное предприятие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2"/>
            <a:ext cx="7176331" cy="565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Учет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разрешений на продление сроков эксплуатации технических устройств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2"/>
            <a:ext cx="7176331" cy="5652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Планы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9976" y="4940834"/>
            <a:ext cx="5540189" cy="116413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0270" y="5002306"/>
            <a:ext cx="5339600" cy="1021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План мероприятий по обеспечению промышленной безопасности;</a:t>
            </a:r>
          </a:p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План работ по осуществлению производственного контроля;</a:t>
            </a:r>
          </a:p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План локализации и ликвидации аварий на ОПО(ПЛА);</a:t>
            </a:r>
          </a:p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План мероприятий по локализации и ликвидации  последствий аварий  на ОПО;</a:t>
            </a:r>
          </a:p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План проведения контрольно-профилактических проверок и другие</a:t>
            </a:r>
          </a:p>
        </p:txBody>
      </p:sp>
    </p:spTree>
    <p:extLst>
      <p:ext uri="{BB962C8B-B14F-4D97-AF65-F5344CB8AC3E}">
        <p14:creationId xmlns:p14="http://schemas.microsoft.com/office/powerpoint/2010/main" val="27178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1"/>
            <a:ext cx="7067081" cy="564777"/>
          </a:xfrm>
        </p:spPr>
        <p:txBody>
          <a:bodyPr>
            <a:normAutofit fontScale="90000"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Интеграция с существующими системами мониторинга для контроля состояния инженерных,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конструктивных</a:t>
            </a:r>
            <a:r>
              <a:rPr lang="en-US" sz="1600" b="1" cap="none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и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технологических систем предприятия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592"/>
            <a:ext cx="9144000" cy="54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5652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Справочник нормативной документации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039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1"/>
            <a:ext cx="7176331" cy="565200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Гражданская оборона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0" y="1056624"/>
            <a:ext cx="8351520" cy="52181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5233" y="5845236"/>
            <a:ext cx="5540189" cy="46402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527" y="5845236"/>
            <a:ext cx="5339600" cy="4524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Информация о состоянии убежищ гражданской обороны, планов  и паспортов убежищ предприятия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3868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056624"/>
            <a:ext cx="8351520" cy="5218176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090801" y="0"/>
            <a:ext cx="7176331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</a:rPr>
              <a:t>Пожарная безопасность</a:t>
            </a:r>
            <a:endParaRPr lang="ru-RU" sz="16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5233" y="5952858"/>
            <a:ext cx="5540189" cy="35639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5527" y="6035736"/>
            <a:ext cx="5339600" cy="287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Планы эвакуации при </a:t>
            </a:r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пожарах с детализацией до помещения</a:t>
            </a:r>
            <a:endParaRPr lang="ru-RU" sz="1200" cap="none" dirty="0">
              <a:solidFill>
                <a:srgbClr val="6681C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056624"/>
            <a:ext cx="8351520" cy="5218176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090801" y="0"/>
            <a:ext cx="7176331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</a:rPr>
              <a:t>Пожарная безопасность</a:t>
            </a:r>
            <a:endParaRPr lang="ru-RU" sz="16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5233" y="5952858"/>
            <a:ext cx="5540189" cy="35639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5527" y="6035736"/>
            <a:ext cx="5339600" cy="287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cap="none" dirty="0">
                <a:solidFill>
                  <a:srgbClr val="6681CC">
                    <a:lumMod val="50000"/>
                  </a:srgbClr>
                </a:solidFill>
              </a:rPr>
              <a:t>Планы эвакуации при </a:t>
            </a:r>
            <a:r>
              <a:rPr lang="ru-RU" sz="1200" cap="none" dirty="0" smtClean="0">
                <a:solidFill>
                  <a:srgbClr val="6681CC">
                    <a:lumMod val="50000"/>
                  </a:srgbClr>
                </a:solidFill>
              </a:rPr>
              <a:t>пожарах с детализацией до помещения</a:t>
            </a:r>
            <a:endParaRPr lang="ru-RU" sz="1200" cap="none" dirty="0">
              <a:solidFill>
                <a:srgbClr val="6681C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9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90801" y="0"/>
            <a:ext cx="7176331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</a:rPr>
              <a:t>Протокол заседания секции по безопасности объектов нефтегазового комплекса научно-технического Совета </a:t>
            </a:r>
            <a:r>
              <a:rPr lang="ru-RU" sz="1600" b="1" dirty="0" err="1" smtClean="0">
                <a:solidFill>
                  <a:srgbClr val="4472C4">
                    <a:lumMod val="50000"/>
                  </a:srgbClr>
                </a:solidFill>
              </a:rPr>
              <a:t>Ростехнадзора</a:t>
            </a:r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endParaRPr lang="ru-RU" sz="16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31667" t="6758" r="30088" b="7806"/>
          <a:stretch/>
        </p:blipFill>
        <p:spPr>
          <a:xfrm>
            <a:off x="600556" y="1079198"/>
            <a:ext cx="2936007" cy="41279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10000" t="7229" r="49123" b="762"/>
          <a:stretch/>
        </p:blipFill>
        <p:spPr>
          <a:xfrm>
            <a:off x="4771596" y="1683963"/>
            <a:ext cx="3386286" cy="47637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28738" t="9035" r="29525" b="2927"/>
          <a:stretch/>
        </p:blipFill>
        <p:spPr>
          <a:xfrm>
            <a:off x="2037981" y="1403657"/>
            <a:ext cx="3254099" cy="42978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51930" t="17755" r="8772" b="66245"/>
          <a:stretch/>
        </p:blipFill>
        <p:spPr>
          <a:xfrm>
            <a:off x="1829345" y="2010674"/>
            <a:ext cx="6727364" cy="17118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2483768" y="3861048"/>
            <a:ext cx="2808312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9525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918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90801" y="0"/>
            <a:ext cx="7176331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</a:rPr>
              <a:t>Результаты внедрения</a:t>
            </a:r>
            <a:endParaRPr lang="ru-RU" sz="16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3339" y="908720"/>
            <a:ext cx="823568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a typeface="Calibri"/>
                <a:cs typeface="Times New Roman"/>
              </a:rPr>
              <a:t>Экономический </a:t>
            </a:r>
            <a:r>
              <a:rPr lang="ru-RU" sz="1600" dirty="0">
                <a:ea typeface="Calibri"/>
                <a:cs typeface="Times New Roman"/>
              </a:rPr>
              <a:t>эффект: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a typeface="Calibri"/>
                <a:cs typeface="Times New Roman"/>
              </a:rPr>
              <a:t>Возможность планирования ППР, поверок и испытаний и как следствие времени простоев оборудования.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a typeface="Calibri"/>
                <a:cs typeface="Times New Roman"/>
              </a:rPr>
              <a:t>Минимизация рисков простоя оборудования или </a:t>
            </a:r>
            <a:r>
              <a:rPr lang="ru-RU" sz="1600" dirty="0" err="1">
                <a:ea typeface="Calibri"/>
                <a:cs typeface="Times New Roman"/>
              </a:rPr>
              <a:t>недопуска</a:t>
            </a:r>
            <a:r>
              <a:rPr lang="ru-RU" sz="1600" dirty="0">
                <a:ea typeface="Calibri"/>
                <a:cs typeface="Times New Roman"/>
              </a:rPr>
              <a:t> персонала при внешних проверках.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a typeface="Calibri"/>
                <a:cs typeface="Times New Roman"/>
              </a:rPr>
              <a:t>Сокращение объемов штрафов и объемов ответственности при травмах в следствии ЧС или аварий.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a typeface="Calibri"/>
                <a:cs typeface="Times New Roman"/>
              </a:rPr>
              <a:t>Снижение рисков аварийных ситуаций и объемов ответственности при нанесении ущерба окружающей среде.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a typeface="Calibri"/>
                <a:cs typeface="Times New Roman"/>
              </a:rPr>
              <a:t>Возможность планирования трудозатрат, оборудования и материалов для проведения ППР.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a typeface="Calibri"/>
                <a:cs typeface="Times New Roman"/>
              </a:rPr>
              <a:t>Организационный эффект.</a:t>
            </a:r>
          </a:p>
          <a:p>
            <a:pPr marL="457200" indent="-26289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a typeface="Calibri"/>
                <a:cs typeface="Times New Roman"/>
              </a:rPr>
              <a:t>2.1. Сокращение числа проверок и рисков остановки оборудования и </a:t>
            </a:r>
            <a:r>
              <a:rPr lang="ru-RU" sz="1600" dirty="0" err="1">
                <a:ea typeface="Calibri"/>
                <a:cs typeface="Times New Roman"/>
              </a:rPr>
              <a:t>недопуска</a:t>
            </a:r>
            <a:r>
              <a:rPr lang="ru-RU" sz="1600" dirty="0">
                <a:ea typeface="Calibri"/>
                <a:cs typeface="Times New Roman"/>
              </a:rPr>
              <a:t> персонала вследствие точного соответствия требованиям контролирующих органов.</a:t>
            </a:r>
          </a:p>
          <a:p>
            <a:pPr marL="457200" indent="-26289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a typeface="Calibri"/>
                <a:cs typeface="Times New Roman"/>
              </a:rPr>
              <a:t>2.2. Повышение эффективности управления персоналом, эксплуатирующем опасные объекты.</a:t>
            </a:r>
          </a:p>
          <a:p>
            <a:pPr marL="457200" indent="-26289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a typeface="Calibri"/>
                <a:cs typeface="Times New Roman"/>
              </a:rPr>
              <a:t>2.3. Повышение скорости и эффективности реакции служб при аварийных </a:t>
            </a:r>
            <a:r>
              <a:rPr lang="ru-RU" sz="1600" dirty="0" smtClean="0">
                <a:ea typeface="Calibri"/>
                <a:cs typeface="Times New Roman"/>
              </a:rPr>
              <a:t>и </a:t>
            </a:r>
            <a:r>
              <a:rPr lang="ru-RU" sz="1600" dirty="0">
                <a:ea typeface="Calibri"/>
                <a:cs typeface="Times New Roman"/>
              </a:rPr>
              <a:t>чрезвычайных ситуациях.</a:t>
            </a:r>
          </a:p>
        </p:txBody>
      </p:sp>
    </p:spTree>
    <p:extLst>
      <p:ext uri="{BB962C8B-B14F-4D97-AF65-F5344CB8AC3E}">
        <p14:creationId xmlns:p14="http://schemas.microsoft.com/office/powerpoint/2010/main" val="13688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79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78" y="246873"/>
            <a:ext cx="5662104" cy="5662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6978" y="2523034"/>
            <a:ext cx="5717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 !!!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-7436" y="6219248"/>
            <a:ext cx="9176617" cy="682207"/>
            <a:chOff x="-7436" y="6219248"/>
            <a:chExt cx="9176617" cy="682207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-6448" y="6462889"/>
              <a:ext cx="9156897" cy="408346"/>
            </a:xfrm>
            <a:prstGeom prst="rect">
              <a:avLst/>
            </a:prstGeom>
            <a:gradFill flip="none" rotWithShape="1">
              <a:gsLst>
                <a:gs pos="0">
                  <a:srgbClr val="3366FF">
                    <a:alpha val="76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-7436" y="6297990"/>
              <a:ext cx="9158872" cy="16912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Изображение 26" descr="лого-для-презентации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6"/>
            <a:stretch/>
          </p:blipFill>
          <p:spPr>
            <a:xfrm>
              <a:off x="0" y="6246732"/>
              <a:ext cx="1636889" cy="611268"/>
            </a:xfrm>
            <a:prstGeom prst="rect">
              <a:avLst/>
            </a:prstGeom>
          </p:spPr>
        </p:pic>
        <p:pic>
          <p:nvPicPr>
            <p:cNvPr id="35" name="Изображение 32" descr="лого-для-презентации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r="65345"/>
            <a:stretch/>
          </p:blipFill>
          <p:spPr>
            <a:xfrm>
              <a:off x="7977480" y="6257903"/>
              <a:ext cx="1191701" cy="620255"/>
            </a:xfrm>
            <a:prstGeom prst="rect">
              <a:avLst/>
            </a:prstGeom>
          </p:spPr>
        </p:pic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2538028" y="6425146"/>
              <a:ext cx="40679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66"/>
                  </a:solidFill>
                  <a:latin typeface="+mj-lt"/>
                </a:rPr>
                <a:t>www.npo-</a:t>
              </a:r>
              <a:r>
                <a:rPr lang="en-US" sz="1200" b="1" dirty="0" smtClean="0">
                  <a:solidFill>
                    <a:srgbClr val="000066"/>
                  </a:solidFill>
                  <a:latin typeface="+mj-lt"/>
                </a:rPr>
                <a:t>diar.ru</a:t>
              </a:r>
              <a:r>
                <a:rPr lang="ru-RU" sz="1200" b="1" dirty="0" smtClean="0">
                  <a:solidFill>
                    <a:srgbClr val="000066"/>
                  </a:solidFill>
                  <a:latin typeface="+mj-lt"/>
                </a:rPr>
                <a:t>   </a:t>
              </a:r>
              <a:r>
                <a:rPr lang="en-US" sz="1200" b="1" dirty="0" smtClean="0">
                  <a:solidFill>
                    <a:srgbClr val="000066"/>
                  </a:solidFill>
                  <a:latin typeface="+mj-lt"/>
                </a:rPr>
                <a:t>mproshlyakov@npo-diar.ru</a:t>
              </a:r>
              <a:endParaRPr lang="ru-RU" sz="1200" b="1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2391834" y="6624456"/>
              <a:ext cx="43603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00066"/>
                  </a:solidFill>
                  <a:latin typeface="+mj-lt"/>
                </a:rPr>
                <a:t>+7 (903) 719 31 80,   т/ф +7 (495) 792 98 47 (95)</a:t>
              </a:r>
              <a:endParaRPr lang="ru-RU" sz="1200" dirty="0">
                <a:solidFill>
                  <a:srgbClr val="000066"/>
                </a:solidFill>
                <a:latin typeface="+mj-lt"/>
              </a:endParaRPr>
            </a:p>
          </p:txBody>
        </p: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2171334" y="6219248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7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267791" y="3554233"/>
            <a:ext cx="7067081" cy="5647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ПРАВИТЕЛЬСТВО РОССИЙСКОЙ ФЕДЕРАЦИИ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ПОСТАНОВЛЕНИЕ </a:t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от ___ ________   г. № ______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Об утверждении критериев отнесения объектов всех форм собственности к критически важным объектам и потенциально опасным объектам, порядка формирования и утверждения перечня критически важных объектов и перечня потенциально опасных объектов, порядка разработки и формы паспорта безопасности критически важных объектов и потенциально опасных объектов, а также обязательных для выполнения требований к критически важным объектам и потенциально опасным объектам в области защиты населения и территорий от чрезвычайных ситуаций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cap="none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1600" b="1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87060" y="5383292"/>
            <a:ext cx="7067081" cy="564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u="sng" cap="none" dirty="0" smtClean="0">
                <a:solidFill>
                  <a:schemeClr val="accent6">
                    <a:lumMod val="50000"/>
                  </a:schemeClr>
                </a:solidFill>
              </a:rPr>
              <a:t>Для вновь создаваемых и реконструируемых потенциально опасных объектов - разработку перечня мероприятий по гражданской обороне, мероприятий по предупреждению чрезвычайных ситуаций природного и техногенного характера, в том числе по созданию структурированных систем мониторинга и управления инженерными системами зданий и сооружений повышенного уровня ответственности, в составе проектной документации </a:t>
            </a:r>
            <a:r>
              <a:rPr lang="is-IS" sz="1800" u="sng" cap="none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endParaRPr lang="ru-RU" sz="1800" u="sng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061255" y="295626"/>
            <a:ext cx="7067081" cy="564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cap="none" dirty="0" smtClean="0">
                <a:solidFill>
                  <a:schemeClr val="accent6">
                    <a:lumMod val="50000"/>
                  </a:schemeClr>
                </a:solidFill>
              </a:rPr>
              <a:t>Обязательные для выполнения требования </a:t>
            </a:r>
          </a:p>
          <a:p>
            <a:pPr algn="ctr"/>
            <a:r>
              <a:rPr lang="ru-RU" sz="1600" b="1" cap="none" dirty="0" smtClean="0">
                <a:solidFill>
                  <a:schemeClr val="accent6">
                    <a:lumMod val="50000"/>
                  </a:schemeClr>
                </a:solidFill>
              </a:rPr>
              <a:t>к критически важным объектам и потенциально опасным объектам </a:t>
            </a:r>
          </a:p>
          <a:p>
            <a:pPr algn="ctr"/>
            <a:r>
              <a:rPr lang="ru-RU" sz="1600" b="1" cap="none" dirty="0" smtClean="0">
                <a:solidFill>
                  <a:schemeClr val="accent6">
                    <a:lumMod val="50000"/>
                  </a:schemeClr>
                </a:solidFill>
              </a:rPr>
              <a:t>в области защиты населения и территорий от чрезвычайных ситуаций</a:t>
            </a:r>
            <a:endParaRPr lang="ru-RU" sz="1600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1"/>
            <a:ext cx="7067081" cy="564777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Нормативно-методическое обеспечение программного комплекса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94" y="998734"/>
            <a:ext cx="2587394" cy="385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96" y="2130611"/>
            <a:ext cx="2585836" cy="385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Изображение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666" y="2130611"/>
            <a:ext cx="2579926" cy="385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Изображение 18"/>
          <p:cNvPicPr>
            <a:picLocks noChangeAspect="1"/>
          </p:cNvPicPr>
          <p:nvPr/>
        </p:nvPicPr>
        <p:blipFill rotWithShape="1">
          <a:blip r:embed="rId8"/>
          <a:srcRect l="13696" r="14162"/>
          <a:stretch/>
        </p:blipFill>
        <p:spPr>
          <a:xfrm>
            <a:off x="513572" y="998734"/>
            <a:ext cx="2782194" cy="385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8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1"/>
            <a:ext cx="7067081" cy="564777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Характеристики программного комплекса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1007827"/>
            <a:ext cx="9144000" cy="50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0"/>
            <a:ext cx="7066800" cy="9000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В режиме реального времени мониторинг за состоянием строительных конструкций, систем инженерно-технического обеспечения и технологических процессов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74167">
                      <a:lumMod val="75000"/>
                    </a:srgb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rgbClr val="C74167">
                    <a:lumMod val="75000"/>
                  </a:srgb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rgbClr val="404040"/>
                </a:solidFill>
              </a:rPr>
              <a:t>Система управления промышленной безопасностью «Безопасное предприятие»</a:t>
            </a:r>
            <a:endParaRPr lang="ru-RU" sz="1100" b="1" dirty="0">
              <a:solidFill>
                <a:srgbClr val="40404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3"/>
            <a:ext cx="7066800" cy="9000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Отображение на плане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предприятия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средств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контроля – </a:t>
            </a:r>
            <a:b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датчиков ПДК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взрывоопасных и токсичных продуктов, путей эвакуации,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сил </a:t>
            </a:r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и средств локализации аварий, размещения медицинских </a:t>
            </a:r>
            <a:r>
              <a:rPr lang="ru-RU" sz="1600" b="1" cap="none" dirty="0" smtClean="0">
                <a:solidFill>
                  <a:srgbClr val="4472C4">
                    <a:lumMod val="50000"/>
                  </a:srgbClr>
                </a:solidFill>
              </a:rPr>
              <a:t>пунктов</a:t>
            </a:r>
            <a:endParaRPr lang="ru-RU" sz="1600" b="1" cap="none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047954"/>
            <a:ext cx="8362951" cy="52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054800"/>
            <a:ext cx="8352000" cy="5220000"/>
          </a:xfrm>
          <a:prstGeom prst="rect">
            <a:avLst/>
          </a:prstGeom>
        </p:spPr>
      </p:pic>
      <p:grpSp>
        <p:nvGrpSpPr>
          <p:cNvPr id="110" name="Группа 109"/>
          <p:cNvGrpSpPr/>
          <p:nvPr/>
        </p:nvGrpSpPr>
        <p:grpSpPr>
          <a:xfrm>
            <a:off x="0" y="0"/>
            <a:ext cx="9144000" cy="6901455"/>
            <a:chOff x="0" y="0"/>
            <a:chExt cx="9144000" cy="6901455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0" y="0"/>
              <a:ext cx="9144000" cy="6901455"/>
              <a:chOff x="0" y="0"/>
              <a:chExt cx="9144000" cy="6901455"/>
            </a:xfrm>
          </p:grpSpPr>
          <p:pic>
            <p:nvPicPr>
              <p:cNvPr id="113" name="Изображение 26" descr="лого-для-презентации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916"/>
              <a:stretch/>
            </p:blipFill>
            <p:spPr>
              <a:xfrm>
                <a:off x="8267132" y="0"/>
                <a:ext cx="876868" cy="327451"/>
              </a:xfrm>
              <a:prstGeom prst="rect">
                <a:avLst/>
              </a:prstGeom>
            </p:spPr>
          </p:pic>
          <p:sp>
            <p:nvSpPr>
              <p:cNvPr id="114" name="Text Box 11"/>
              <p:cNvSpPr txBox="1">
                <a:spLocks noChangeArrowheads="1"/>
              </p:cNvSpPr>
              <p:nvPr/>
            </p:nvSpPr>
            <p:spPr bwMode="auto">
              <a:xfrm>
                <a:off x="0" y="6466857"/>
                <a:ext cx="4067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000066"/>
                    </a:solidFill>
                    <a:latin typeface="+mj-lt"/>
                  </a:rPr>
                  <a:t>www.npo-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diar.ru</a:t>
                </a:r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   </a:t>
                </a:r>
                <a:r>
                  <a:rPr lang="en-US" sz="1200" b="1" dirty="0" smtClean="0">
                    <a:solidFill>
                      <a:srgbClr val="000066"/>
                    </a:solidFill>
                    <a:latin typeface="+mj-lt"/>
                  </a:rPr>
                  <a:t>mproshlyakov@npo-diar.ru</a:t>
                </a:r>
                <a:endParaRPr lang="ru-RU" sz="1200" b="1" dirty="0">
                  <a:solidFill>
                    <a:srgbClr val="000066"/>
                  </a:solidFill>
                  <a:latin typeface="+mj-lt"/>
                </a:endParaRPr>
              </a:p>
            </p:txBody>
          </p:sp>
          <p:sp>
            <p:nvSpPr>
              <p:cNvPr id="115" name="Text Box 22"/>
              <p:cNvSpPr txBox="1">
                <a:spLocks noChangeArrowheads="1"/>
              </p:cNvSpPr>
              <p:nvPr/>
            </p:nvSpPr>
            <p:spPr bwMode="auto">
              <a:xfrm>
                <a:off x="0" y="6624456"/>
                <a:ext cx="43603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rgbClr val="000066"/>
                    </a:solidFill>
                    <a:latin typeface="+mj-lt"/>
                  </a:rPr>
                  <a:t>+7 (903) 719 31 80,   т/ф +7 (495) 792 98 47 (95)</a:t>
                </a:r>
                <a:endParaRPr lang="ru-RU" sz="1200" dirty="0">
                  <a:solidFill>
                    <a:srgbClr val="000066"/>
                  </a:solidFill>
                  <a:latin typeface="+mj-lt"/>
                </a:endParaRPr>
              </a:p>
            </p:txBody>
          </p:sp>
        </p:grp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0" y="6309257"/>
              <a:ext cx="48013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Генеральный директор Прошляков Михаил Юрьевич</a:t>
              </a:r>
              <a:endParaRPr lang="ru-RU" sz="1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-2"/>
            <a:ext cx="921600" cy="921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74141" y="6341613"/>
            <a:ext cx="5172634" cy="42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/>
              <a:t>Система управления промышленной безопасностью «Безопасное предприятие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0801" y="-2"/>
            <a:ext cx="7066800" cy="900000"/>
          </a:xfrm>
        </p:spPr>
        <p:txBody>
          <a:bodyPr>
            <a:noAutofit/>
          </a:bodyPr>
          <a:lstStyle/>
          <a:p>
            <a:r>
              <a:rPr lang="ru-RU" sz="1600" b="1" cap="none" dirty="0">
                <a:solidFill>
                  <a:srgbClr val="4472C4">
                    <a:lumMod val="50000"/>
                  </a:srgbClr>
                </a:solidFill>
              </a:rPr>
              <a:t>Отображение на плане предприятия путей эвакуации, сил и средств локализации аварий, персонале на объектах предприятия, количестве опасных веществ, средств контроля </a:t>
            </a:r>
          </a:p>
        </p:txBody>
      </p:sp>
      <p:pic>
        <p:nvPicPr>
          <p:cNvPr id="13" name="Изображение 12" descr="эмблема утвержденная экспертный союз.bmp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6" b="97315" l="2439" r="96896">
                        <a14:foregroundMark x1="48559" y1="40716" x2="48559" y2="40716"/>
                        <a14:foregroundMark x1="66962" y1="18568" x2="66962" y2="18568"/>
                        <a14:foregroundMark x1="28381" y1="17002" x2="28381" y2="17002"/>
                        <a14:foregroundMark x1="22838" y1="16779" x2="8204" y2="29754"/>
                        <a14:foregroundMark x1="19069" y1="14541" x2="19069" y2="14541"/>
                        <a14:foregroundMark x1="19069" y1="14094" x2="19069" y2="14094"/>
                        <a14:foregroundMark x1="36142" y1="3803" x2="36142" y2="3803"/>
                        <a14:foregroundMark x1="36142" y1="3803" x2="36142" y2="3803"/>
                        <a14:foregroundMark x1="93792" y1="31544" x2="93792" y2="31544"/>
                        <a14:foregroundMark x1="93792" y1="31544" x2="93792" y2="31544"/>
                        <a14:foregroundMark x1="87805" y1="81432" x2="87805" y2="81432"/>
                        <a14:foregroundMark x1="87805" y1="81432" x2="87805" y2="81432"/>
                        <a14:foregroundMark x1="96896" y1="63535" x2="96896" y2="63535"/>
                        <a14:foregroundMark x1="96896" y1="63535" x2="96896" y2="63535"/>
                        <a14:foregroundMark x1="58315" y1="97539" x2="58315" y2="97539"/>
                        <a14:foregroundMark x1="58315" y1="97539" x2="58315" y2="97539"/>
                        <a14:foregroundMark x1="10421" y1="79195" x2="10421" y2="79195"/>
                        <a14:foregroundMark x1="10865" y1="79195" x2="10865" y2="79195"/>
                        <a14:foregroundMark x1="2439" y1="57942" x2="2439" y2="57942"/>
                        <a14:foregroundMark x1="2439" y1="57942" x2="2439" y2="57942"/>
                        <a14:foregroundMark x1="49667" y1="56376" x2="49667" y2="56376"/>
                        <a14:foregroundMark x1="50776" y1="63535" x2="50776" y2="63535"/>
                        <a14:foregroundMark x1="50111" y1="70022" x2="50111" y2="70022"/>
                        <a14:foregroundMark x1="44789" y1="54139" x2="44789" y2="54139"/>
                        <a14:foregroundMark x1="39911" y1="48770" x2="39911" y2="48770"/>
                        <a14:foregroundMark x1="35698" y1="49888" x2="35698" y2="49888"/>
                        <a14:foregroundMark x1="62528" y1="47204" x2="62528" y2="47204"/>
                        <a14:foregroundMark x1="51885" y1="43400" x2="51885" y2="43400"/>
                        <a14:foregroundMark x1="56098" y1="46756" x2="56098" y2="46756"/>
                        <a14:foregroundMark x1="56763" y1="40045" x2="56763" y2="40045"/>
                        <a14:foregroundMark x1="49224" y1="28859" x2="49224" y2="28859"/>
                        <a14:foregroundMark x1="47450" y1="34676" x2="47450" y2="34676"/>
                        <a14:foregroundMark x1="40576" y1="42953" x2="40576" y2="42953"/>
                        <a14:foregroundMark x1="50111" y1="52125" x2="50111" y2="52125"/>
                        <a14:foregroundMark x1="57206" y1="52573" x2="57206" y2="52573"/>
                        <a14:foregroundMark x1="47450" y1="46756" x2="47450" y2="46756"/>
                        <a14:foregroundMark x1="43237" y1="48322" x2="43237" y2="48322"/>
                        <a14:foregroundMark x1="43681" y1="43400" x2="43681" y2="43400"/>
                        <a14:foregroundMark x1="51885" y1="59060" x2="51885" y2="59060"/>
                        <a14:backgroundMark x1="31486" y1="47204" x2="31486" y2="47204"/>
                        <a14:backgroundMark x1="68958" y1="48322" x2="68958" y2="48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4" y="0"/>
            <a:ext cx="333375" cy="33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reframe Building 16x9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EF0E57-12D2-4B54-A790-AA6D167593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2199</Words>
  <Application>Microsoft Macintosh PowerPoint</Application>
  <PresentationFormat>Экран (4:3)</PresentationFormat>
  <Paragraphs>266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Wireframe Building 16x9</vt:lpstr>
      <vt:lpstr>ПРОГРАММНО-ТЕХНИЧЕСКИЙ КОМПЛЕКС  Система управления промышленной безопасностью  «Безопасное предприятие»</vt:lpstr>
      <vt:lpstr>АВТОМАТИЗИРОВАННАЯ СИСТЕМА МОНИТОРИНГА СТРОИТЕЛЬНЫХ КОНСТРУКЦИЙ И СИСТЕМ ИНЖЕНЕРНО-ТЕХНИЧЕСКОГО ОБЕСПЕЧЕНИЯ ОСОБО ОПАСНЫХ, ТЕХНИЧЕСКИ СЛОЖНЫХ И УНИКАЛЬНЫХ ОБЪЕКТОВ</vt:lpstr>
      <vt:lpstr>Интеграция с существующими системами мониторинга для контроля состояния инженерных, конструктивных и технологических систем предприятия </vt:lpstr>
      <vt:lpstr>ПРАВИТЕЛЬСТВО РОССИЙСКОЙ ФЕДЕРАЦИИ   ПОСТАНОВЛЕНИЕ    от ___ ________   г. № ______     Об утверждении критериев отнесения объектов всех форм собственности к критически важным объектам и потенциально опасным объектам, порядка формирования и утверждения перечня критически важных объектов и перечня потенциально опасных объектов, порядка разработки и формы паспорта безопасности критически важных объектов и потенциально опасных объектов, а также обязательных для выполнения требований к критически важным объектам и потенциально опасным объектам в области защиты населения и территорий от чрезвычайных ситуаций  </vt:lpstr>
      <vt:lpstr>Нормативно-методическое обеспечение программного комплекса</vt:lpstr>
      <vt:lpstr>Характеристики программного комплекса</vt:lpstr>
      <vt:lpstr>В режиме реального времени мониторинг за состоянием строительных конструкций, систем инженерно-технического обеспечения и технологических процессов</vt:lpstr>
      <vt:lpstr>Отображение на плане предприятия средств контроля –  датчиков ПДК взрывоопасных и токсичных продуктов, путей эвакуации,  сил и средств локализации аварий, размещения медицинских пунктов</vt:lpstr>
      <vt:lpstr>Отображение на плане предприятия путей эвакуации, сил и средств локализации аварий, персонале на объектах предприятия, количестве опасных веществ, средств контроля </vt:lpstr>
      <vt:lpstr>Оценка последствий возможных аварий на ОПО, расчет сил и средств ликвидации аварии на основе реальной обстановки</vt:lpstr>
      <vt:lpstr>Оценка последствий возможных аварий на ОПО, расчет сил и средств ликвидации аварии на основе реальной обстановки</vt:lpstr>
      <vt:lpstr>Мониторинг перемещения и состояния транспортных средств предприятия</vt:lpstr>
      <vt:lpstr>Контроль выполнения мероприятий по обеспечению промышленной безопасности </vt:lpstr>
      <vt:lpstr>Сведения о проведении проверок и выданных предписаниях, контроле срока исполнения выданных предписаниях</vt:lpstr>
      <vt:lpstr>Данные о персонале предприятия, приведенные в соответствии с требованиями  к сведениям о персонале Приказа Ростехнадзора №25 от 23.01.2014 </vt:lpstr>
      <vt:lpstr>Сведения о подготовке и аттестациях, сроках действия аттестаций руководителей, специалистов и других работников, занятых эксплуатацией опасных производственных объектов, сводная аналитика по аттестациям</vt:lpstr>
      <vt:lpstr>Сведения об опасных производственных объектах предприятия</vt:lpstr>
      <vt:lpstr> Учет  свидетельств регистрации ОПО</vt:lpstr>
      <vt:lpstr> Страхование ответственности за причинение вреда при эксплуатации ОПО</vt:lpstr>
      <vt:lpstr> Контроль выполнения лицензионных требований при осуществлении деятельности в области промышленной безопасности</vt:lpstr>
      <vt:lpstr>Учет разрешений на ввод в эксплуатацию</vt:lpstr>
      <vt:lpstr>Сведения о разработанных декларациях промышленной безопасности</vt:lpstr>
      <vt:lpstr> Сведения о заключениях экспертиз промышленной безопасности  деклараций промышленной безопасности ОПО</vt:lpstr>
      <vt:lpstr>Сведения об авариях,  несчастных случаях и инцидентах, произошедших на опасных производственных объектах  и выполнения мероприятий по итогам расследования причин аварий</vt:lpstr>
      <vt:lpstr>Сведения о состоянии технических устройств (основного оборудования), применяемого на ОПО, состоянии технических устройств (эксплуатация, ремонт) </vt:lpstr>
      <vt:lpstr>Сведения о ремонтах технических устройств на предприятии </vt:lpstr>
      <vt:lpstr> Сведения о заключениях экспертиз промышленной безопасности технических устройств</vt:lpstr>
      <vt:lpstr>Учет разрешений на продление сроков эксплуатации технических устройств</vt:lpstr>
      <vt:lpstr>Планы</vt:lpstr>
      <vt:lpstr>Справочник нормативной документации</vt:lpstr>
      <vt:lpstr>Гражданская оборона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2016-02-25T04:41:25Z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TC030310279991</vt:lpwstr>
  </property>
</Properties>
</file>