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3B0F4-58AB-428C-B641-074DCD9B3E4E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0F9A-6562-4024-B363-854A26F952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B15B-171E-4F44-A4CC-CF5E998ED9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3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://www.gossov.tatarstan.ru/images/top_gossovet.gif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AutoShape 13" descr="http://www.gossov.tatarstan.ru/images/zero.gif"/>
          <p:cNvSpPr>
            <a:spLocks noChangeAspect="1" noChangeArrowheads="1"/>
          </p:cNvSpPr>
          <p:nvPr/>
        </p:nvSpPr>
        <p:spPr bwMode="auto">
          <a:xfrm>
            <a:off x="4289425" y="1519238"/>
            <a:ext cx="13525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20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12"/>
          <p:cNvGrpSpPr/>
          <p:nvPr/>
        </p:nvGrpSpPr>
        <p:grpSpPr>
          <a:xfrm>
            <a:off x="325438" y="7938"/>
            <a:ext cx="7270750" cy="1024286"/>
            <a:chOff x="325438" y="7938"/>
            <a:chExt cx="7270750" cy="1024286"/>
          </a:xfrm>
        </p:grpSpPr>
        <p:sp>
          <p:nvSpPr>
            <p:cNvPr id="16" name="AutoShape 19" descr="http://www.gossov.tatarstan.ru/images/logo_ru.gif"/>
            <p:cNvSpPr>
              <a:spLocks noChangeAspect="1" noChangeArrowheads="1"/>
            </p:cNvSpPr>
            <p:nvPr/>
          </p:nvSpPr>
          <p:spPr bwMode="auto">
            <a:xfrm>
              <a:off x="325438" y="7938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21" descr="http://www.gossov.tatarstan.ru/images/logo_ru.gif"/>
            <p:cNvSpPr>
              <a:spLocks noChangeAspect="1" noChangeArrowheads="1"/>
            </p:cNvSpPr>
            <p:nvPr/>
          </p:nvSpPr>
          <p:spPr bwMode="auto">
            <a:xfrm>
              <a:off x="477838" y="160338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8400" y="465138"/>
              <a:ext cx="388778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j-lt"/>
                </a:rPr>
                <a:t>РЕСПУБЛИКА ТАТАРСТАН</a:t>
              </a:r>
            </a:p>
          </p:txBody>
        </p:sp>
        <p:sp>
          <p:nvSpPr>
            <p:cNvPr id="20" name="AutoShape 25" descr="http://bazazakonov.ru/upload/images/2257354/image1.png"/>
            <p:cNvSpPr>
              <a:spLocks noChangeAspect="1" noChangeArrowheads="1"/>
            </p:cNvSpPr>
            <p:nvPr/>
          </p:nvSpPr>
          <p:spPr bwMode="auto">
            <a:xfrm>
              <a:off x="630238" y="312738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3326" name="Picture 14" descr="C:\Копия диска\диск  F\Миронов\Планы\подготовка к проверке НЦУКС 16_03_2012\Заслушивания\Муратов Р Ф\татарстаннннннн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616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57158" y="2143116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 создании Комплексной системы экстренного оповещения населения в Республике Татарстан и дальнейших перспективах ее развития</a:t>
            </a:r>
            <a:endParaRPr lang="en-US" sz="2400" b="1" cap="all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cap="all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cap="all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cap="all" dirty="0" err="1" smtClean="0"/>
              <a:t>Степущенко</a:t>
            </a:r>
            <a:r>
              <a:rPr lang="ru-RU" sz="2800" dirty="0" smtClean="0"/>
              <a:t> </a:t>
            </a:r>
            <a:r>
              <a:rPr lang="ru-RU" sz="2800" b="1" dirty="0" smtClean="0"/>
              <a:t>Олег Александрович</a:t>
            </a:r>
            <a:r>
              <a:rPr lang="ru-RU" sz="2800" dirty="0" smtClean="0"/>
              <a:t> – </a:t>
            </a:r>
          </a:p>
          <a:p>
            <a:pPr algn="ctr"/>
            <a:r>
              <a:rPr lang="ru-RU" sz="2800" dirty="0" smtClean="0"/>
              <a:t>Заместитель министра МЧС Республики Татарстан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0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8" y="1142984"/>
            <a:ext cx="9118512" cy="55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643966" y="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pic>
        <p:nvPicPr>
          <p:cNvPr id="7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8400" y="465138"/>
            <a:ext cx="3887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РЕСПУБЛИКА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7719" y="1637513"/>
            <a:ext cx="8428122" cy="4671807"/>
            <a:chOff x="417719" y="1637513"/>
            <a:chExt cx="8428122" cy="4671807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417719" y="2159137"/>
              <a:ext cx="8428121" cy="335794"/>
            </a:xfrm>
            <a:prstGeom prst="roundRect">
              <a:avLst/>
            </a:prstGeom>
            <a:gradFill flip="none" rotWithShape="1">
              <a:gsLst>
                <a:gs pos="51000">
                  <a:srgbClr val="0066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ИНТЕГРАЦИОННАЯ ПЛАТФОРМА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884207" y="2629298"/>
              <a:ext cx="7335838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 bwMode="auto">
            <a:xfrm>
              <a:off x="906432" y="2629298"/>
              <a:ext cx="0" cy="268287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860520" y="2624535"/>
              <a:ext cx="0" cy="1006475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 bwMode="auto">
            <a:xfrm>
              <a:off x="564647" y="2926884"/>
              <a:ext cx="1037188" cy="517429"/>
            </a:xfrm>
            <a:prstGeom prst="roundRect">
              <a:avLst/>
            </a:prstGeom>
            <a:solidFill>
              <a:srgbClr val="00CC66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СИРЕНЫ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557027" y="3656472"/>
              <a:ext cx="2019963" cy="517429"/>
            </a:xfrm>
            <a:prstGeom prst="roundRect">
              <a:avLst/>
            </a:prstGeom>
            <a:solidFill>
              <a:srgbClr val="00CC66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ГРОМКОГОВОРИТЕЛИ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2716182" y="2629298"/>
              <a:ext cx="0" cy="296862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 bwMode="auto">
            <a:xfrm>
              <a:off x="2035347" y="2941171"/>
              <a:ext cx="1392035" cy="517430"/>
            </a:xfrm>
            <a:prstGeom prst="roundRect">
              <a:avLst/>
            </a:prstGeom>
            <a:solidFill>
              <a:srgbClr val="00CC66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РАДИОТОЧКИ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>
              <a:off x="4457670" y="2629298"/>
              <a:ext cx="0" cy="268287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 bwMode="auto">
            <a:xfrm>
              <a:off x="5849907" y="2629298"/>
              <a:ext cx="0" cy="268287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 bwMode="auto">
            <a:xfrm>
              <a:off x="7313582" y="2629298"/>
              <a:ext cx="0" cy="268287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 bwMode="auto">
            <a:xfrm flipH="1">
              <a:off x="3551207" y="2629298"/>
              <a:ext cx="7938" cy="1006475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 bwMode="auto">
            <a:xfrm flipH="1">
              <a:off x="6400770" y="2629298"/>
              <a:ext cx="6350" cy="1006475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 bwMode="auto">
            <a:xfrm>
              <a:off x="8220045" y="2629298"/>
              <a:ext cx="0" cy="2082800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Скругленный прямоугольник 20"/>
            <p:cNvSpPr/>
            <p:nvPr/>
          </p:nvSpPr>
          <p:spPr bwMode="auto">
            <a:xfrm>
              <a:off x="3687290" y="2941171"/>
              <a:ext cx="1604251" cy="517430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РАДИОСТАНЦИИ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5394549" y="2926884"/>
              <a:ext cx="943751" cy="517429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ТВ КАНАЛЫ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6660255" y="2926884"/>
              <a:ext cx="1280084" cy="517429"/>
            </a:xfrm>
            <a:prstGeom prst="roundRect">
              <a:avLst/>
            </a:prstGeom>
            <a:solidFill>
              <a:srgbClr val="669900"/>
            </a:solidFill>
            <a:ln>
              <a:solidFill>
                <a:srgbClr val="0033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ОКСИОН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5711414" y="3656472"/>
              <a:ext cx="874097" cy="5174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GSM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2925259" y="3656472"/>
              <a:ext cx="1143051" cy="517429"/>
            </a:xfrm>
            <a:prstGeom prst="roundRect">
              <a:avLst/>
            </a:prstGeom>
            <a:solidFill>
              <a:srgbClr val="FF99FF"/>
            </a:solidFill>
            <a:ln w="38100">
              <a:solidFill>
                <a:srgbClr val="9900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СЗИОНТ</a:t>
              </a:r>
            </a:p>
          </p:txBody>
        </p:sp>
        <p:cxnSp>
          <p:nvCxnSpPr>
            <p:cNvPr id="26" name="Прямая со стрелкой 25"/>
            <p:cNvCxnSpPr>
              <a:endCxn id="27" idx="3"/>
            </p:cNvCxnSpPr>
            <p:nvPr/>
          </p:nvCxnSpPr>
          <p:spPr bwMode="auto">
            <a:xfrm flipH="1" flipV="1">
              <a:off x="5262088" y="3915187"/>
              <a:ext cx="502840" cy="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Скругленный прямоугольник 26"/>
            <p:cNvSpPr/>
            <p:nvPr/>
          </p:nvSpPr>
          <p:spPr bwMode="auto">
            <a:xfrm>
              <a:off x="4387991" y="3656472"/>
              <a:ext cx="874097" cy="5174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SMS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>
              <a:stCxn id="24" idx="3"/>
              <a:endCxn id="29" idx="1"/>
            </p:cNvCxnSpPr>
            <p:nvPr/>
          </p:nvCxnSpPr>
          <p:spPr bwMode="auto">
            <a:xfrm>
              <a:off x="6585511" y="3915187"/>
              <a:ext cx="310018" cy="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8"/>
            <p:cNvSpPr/>
            <p:nvPr/>
          </p:nvSpPr>
          <p:spPr bwMode="auto">
            <a:xfrm>
              <a:off x="6895530" y="3656473"/>
              <a:ext cx="1184117" cy="5174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CELL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BROADCAST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>
              <a:off x="3551207" y="4173935"/>
              <a:ext cx="0" cy="2682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>
              <a:off x="1044545" y="4442223"/>
              <a:ext cx="543401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 bwMode="auto">
            <a:xfrm>
              <a:off x="1044545" y="4442223"/>
              <a:ext cx="0" cy="2698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2158970" y="4442223"/>
              <a:ext cx="0" cy="28416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>
              <a:off x="3551207" y="4442223"/>
              <a:ext cx="0" cy="28416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Скругленный прямоугольник 34"/>
            <p:cNvSpPr/>
            <p:nvPr/>
          </p:nvSpPr>
          <p:spPr bwMode="auto">
            <a:xfrm>
              <a:off x="417719" y="4711171"/>
              <a:ext cx="975155" cy="470112"/>
            </a:xfrm>
            <a:prstGeom prst="roundRect">
              <a:avLst/>
            </a:prstGeom>
            <a:solidFill>
              <a:srgbClr val="FF99FF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СТ. МЕТРО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1532181" y="4711171"/>
              <a:ext cx="1323424" cy="474084"/>
            </a:xfrm>
            <a:prstGeom prst="roundRect">
              <a:avLst/>
            </a:prstGeom>
            <a:solidFill>
              <a:srgbClr val="FF99FF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АВТОВОКЗАЛЫ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2925259" y="4711171"/>
              <a:ext cx="1212015" cy="474084"/>
            </a:xfrm>
            <a:prstGeom prst="roundRect">
              <a:avLst/>
            </a:prstGeom>
            <a:solidFill>
              <a:srgbClr val="FF99FF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en-US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 ВОКЗАЛЫ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 bwMode="auto">
            <a:xfrm>
              <a:off x="5641761" y="4724910"/>
              <a:ext cx="1658536" cy="455057"/>
            </a:xfrm>
            <a:prstGeom prst="roundRect">
              <a:avLst/>
            </a:prstGeom>
            <a:solidFill>
              <a:srgbClr val="FF99FF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ОСТАНОВКИ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ОБЩЕСТВЕННОГО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ТРАНСПОРТА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7383108" y="4711171"/>
              <a:ext cx="1462732" cy="4701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33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ОПОВЕЩЕНИЕ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СОЦИАЛЬНЫХ ОБЪЕКТОВ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 bwMode="auto">
            <a:xfrm>
              <a:off x="8001024" y="5181283"/>
              <a:ext cx="0" cy="268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1176727" y="5450270"/>
              <a:ext cx="689573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 bwMode="auto">
            <a:xfrm>
              <a:off x="1214414" y="5449918"/>
              <a:ext cx="0" cy="297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 bwMode="auto">
            <a:xfrm>
              <a:off x="3000364" y="5449918"/>
              <a:ext cx="0" cy="297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 bwMode="auto">
            <a:xfrm>
              <a:off x="4643438" y="5449918"/>
              <a:ext cx="0" cy="297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 bwMode="auto">
            <a:xfrm>
              <a:off x="6286512" y="5449918"/>
              <a:ext cx="0" cy="297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Скругленный прямоугольник 45"/>
            <p:cNvSpPr/>
            <p:nvPr/>
          </p:nvSpPr>
          <p:spPr bwMode="auto">
            <a:xfrm>
              <a:off x="2089412" y="5785712"/>
              <a:ext cx="1671693" cy="5236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ОБЪЕКТЫ ЗДРАВООХРАНЕНИЯ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5572107" y="5785713"/>
              <a:ext cx="1323423" cy="5236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СПОРТИВНЫЕ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ОБЪЕКТЫ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 bwMode="auto">
            <a:xfrm>
              <a:off x="6478557" y="4442223"/>
              <a:ext cx="0" cy="2698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Стрелка вниз 48"/>
            <p:cNvSpPr/>
            <p:nvPr/>
          </p:nvSpPr>
          <p:spPr bwMode="auto">
            <a:xfrm>
              <a:off x="4127470" y="2494360"/>
              <a:ext cx="1027112" cy="134938"/>
            </a:xfrm>
            <a:prstGeom prst="down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 bwMode="auto">
            <a:xfrm>
              <a:off x="417719" y="5785712"/>
              <a:ext cx="1556148" cy="5236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ОБЪЕКТЫ ОБРАЗОВАНИЯ</a:t>
              </a: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3876651" y="5785712"/>
              <a:ext cx="1556148" cy="52360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ОБЪЕКТЫ КУЛЬТУРЫ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7104494" y="5785712"/>
              <a:ext cx="1323423" cy="5236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ОБЪЕКТЫ ТОРГОВЛИ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>
              <a:off x="7643834" y="5449918"/>
              <a:ext cx="0" cy="2976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Скругленный прямоугольник 53"/>
            <p:cNvSpPr/>
            <p:nvPr/>
          </p:nvSpPr>
          <p:spPr bwMode="auto">
            <a:xfrm>
              <a:off x="4248683" y="4711171"/>
              <a:ext cx="1253770" cy="474084"/>
            </a:xfrm>
            <a:prstGeom prst="roundRect">
              <a:avLst/>
            </a:prstGeom>
            <a:solidFill>
              <a:srgbClr val="FF99FF"/>
            </a:solidFill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ПОДВИЖНЫЙ СОСТАВ</a:t>
              </a:r>
            </a:p>
          </p:txBody>
        </p:sp>
        <p:cxnSp>
          <p:nvCxnSpPr>
            <p:cNvPr id="55" name="Прямая со стрелкой 54"/>
            <p:cNvCxnSpPr/>
            <p:nvPr/>
          </p:nvCxnSpPr>
          <p:spPr bwMode="auto">
            <a:xfrm>
              <a:off x="4875182" y="4442223"/>
              <a:ext cx="0" cy="28416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 bwMode="auto">
            <a:xfrm>
              <a:off x="417720" y="1637513"/>
              <a:ext cx="8428121" cy="279319"/>
            </a:xfrm>
            <a:prstGeom prst="ellipse">
              <a:avLst/>
            </a:prstGeom>
            <a:gradFill flip="none" rotWithShape="1">
              <a:gsLst>
                <a:gs pos="7800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ЧРЕЗВЫЧАЙНАЯ СИТУАЦИЯ</a:t>
              </a:r>
            </a:p>
          </p:txBody>
        </p:sp>
        <p:sp>
          <p:nvSpPr>
            <p:cNvPr id="57" name="Стрелка вниз 56"/>
            <p:cNvSpPr/>
            <p:nvPr/>
          </p:nvSpPr>
          <p:spPr bwMode="auto">
            <a:xfrm>
              <a:off x="4129057" y="1957785"/>
              <a:ext cx="1025525" cy="2000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71538" y="1142984"/>
            <a:ext cx="75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КСЭОН РЕСПУБЛИКИ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ТАТАРСТАН</a:t>
            </a:r>
            <a:endParaRPr lang="ru-RU" sz="2000" b="1" dirty="0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0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708400" y="465138"/>
            <a:ext cx="3887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РЕСПУБЛИКА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7"/>
            <a:ext cx="9144000" cy="6528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1"/>
          <p:cNvSpPr>
            <a:spLocks noChangeArrowheads="1"/>
          </p:cNvSpPr>
          <p:nvPr/>
        </p:nvSpPr>
        <p:spPr bwMode="auto">
          <a:xfrm>
            <a:off x="1928794" y="1214422"/>
            <a:ext cx="5170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ОПОВЕЩЕНИЕ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GSM,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РАДИО, ТВ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8343" y="1628800"/>
            <a:ext cx="7824787" cy="4741863"/>
            <a:chOff x="468343" y="1628800"/>
            <a:chExt cx="7824787" cy="474186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7043" y="1820888"/>
              <a:ext cx="992187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 rot="10800000">
              <a:off x="468343" y="1774850"/>
              <a:ext cx="577850" cy="4576763"/>
            </a:xfrm>
            <a:prstGeom prst="rect">
              <a:avLst/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СЕРВЕР   ОПОВЕЩЕНИЯ</a:t>
              </a:r>
            </a:p>
          </p:txBody>
        </p:sp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3"/>
            <a:srcRect t="10899"/>
            <a:stretch>
              <a:fillRect/>
            </a:stretch>
          </p:blipFill>
          <p:spPr bwMode="auto">
            <a:xfrm>
              <a:off x="1509743" y="2346350"/>
              <a:ext cx="979487" cy="527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4"/>
            <a:srcRect t="15424" b="8954"/>
            <a:stretch>
              <a:fillRect/>
            </a:stretch>
          </p:blipFill>
          <p:spPr bwMode="auto">
            <a:xfrm>
              <a:off x="1497043" y="2982938"/>
              <a:ext cx="99218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5"/>
            <a:srcRect t="25073" b="21091"/>
            <a:stretch>
              <a:fillRect/>
            </a:stretch>
          </p:blipFill>
          <p:spPr bwMode="auto">
            <a:xfrm>
              <a:off x="1509743" y="5011763"/>
              <a:ext cx="979487" cy="512762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9"/>
            <p:cNvPicPr>
              <a:picLocks noChangeAspect="1"/>
            </p:cNvPicPr>
            <p:nvPr/>
          </p:nvPicPr>
          <p:blipFill>
            <a:blip r:embed="rId6"/>
            <a:srcRect t="7030"/>
            <a:stretch>
              <a:fillRect/>
            </a:stretch>
          </p:blipFill>
          <p:spPr bwMode="auto">
            <a:xfrm>
              <a:off x="1512918" y="5695975"/>
              <a:ext cx="9874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54"/>
            <p:cNvGrpSpPr>
              <a:grpSpLocks/>
            </p:cNvGrpSpPr>
            <p:nvPr/>
          </p:nvGrpSpPr>
          <p:grpSpPr bwMode="auto">
            <a:xfrm>
              <a:off x="3065493" y="3757638"/>
              <a:ext cx="2944812" cy="1116012"/>
              <a:chOff x="2792072" y="2880594"/>
              <a:chExt cx="2211976" cy="1006218"/>
            </a:xfrm>
          </p:grpSpPr>
          <p:pic>
            <p:nvPicPr>
              <p:cNvPr id="10" name="Рисунок 1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92072" y="2880594"/>
                <a:ext cx="1102047" cy="908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8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423379" y="3408280"/>
                <a:ext cx="580669" cy="47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21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28028" y="3226857"/>
                <a:ext cx="755424" cy="62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Рисунок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19855" y="4494238"/>
              <a:ext cx="703263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http://www.rpolice.ru/images/tatarstan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06905" y="1628800"/>
              <a:ext cx="3956050" cy="253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56"/>
            <p:cNvGrpSpPr>
              <a:grpSpLocks/>
            </p:cNvGrpSpPr>
            <p:nvPr/>
          </p:nvGrpSpPr>
          <p:grpSpPr bwMode="auto">
            <a:xfrm>
              <a:off x="6291293" y="4581550"/>
              <a:ext cx="1089025" cy="815975"/>
              <a:chOff x="5919600" y="2895192"/>
              <a:chExt cx="1200713" cy="923600"/>
            </a:xfrm>
          </p:grpSpPr>
          <p:sp>
            <p:nvSpPr>
              <p:cNvPr id="16" name="Дуга 15"/>
              <p:cNvSpPr/>
              <p:nvPr/>
            </p:nvSpPr>
            <p:spPr>
              <a:xfrm rot="3037124">
                <a:off x="5920022" y="2905551"/>
                <a:ext cx="912819" cy="91366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3037124">
                <a:off x="6053920" y="2904677"/>
                <a:ext cx="912819" cy="91541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3037124">
                <a:off x="6207073" y="2894770"/>
                <a:ext cx="912819" cy="91366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9" name="Правая фигурная скобка 18"/>
            <p:cNvSpPr/>
            <p:nvPr/>
          </p:nvSpPr>
          <p:spPr bwMode="auto">
            <a:xfrm>
              <a:off x="2424143" y="1817713"/>
              <a:ext cx="392112" cy="17494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TextBox 46"/>
            <p:cNvSpPr txBox="1">
              <a:spLocks noChangeArrowheads="1"/>
            </p:cNvSpPr>
            <p:nvPr/>
          </p:nvSpPr>
          <p:spPr bwMode="auto">
            <a:xfrm>
              <a:off x="3049618" y="3136925"/>
              <a:ext cx="2549525" cy="4000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ea typeface="Arial" charset="0"/>
                  <a:cs typeface="Times New Roman" pitchFamily="18" charset="0"/>
                </a:rPr>
                <a:t>CELL BROADCAST</a:t>
              </a:r>
              <a:endParaRPr lang="ru-RU" sz="2000" b="1" dirty="0"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054380" y="2155850"/>
              <a:ext cx="774700" cy="40005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SMS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4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434293" y="4635525"/>
              <a:ext cx="792162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5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416830" y="4908575"/>
              <a:ext cx="876300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Стрелка вправо с вырезом 23"/>
            <p:cNvSpPr/>
            <p:nvPr/>
          </p:nvSpPr>
          <p:spPr bwMode="auto">
            <a:xfrm>
              <a:off x="2544793" y="4017988"/>
              <a:ext cx="322262" cy="427037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Стрелка вправо с вырезом 24"/>
            <p:cNvSpPr/>
            <p:nvPr/>
          </p:nvSpPr>
          <p:spPr bwMode="auto">
            <a:xfrm>
              <a:off x="2536855" y="5032400"/>
              <a:ext cx="322263" cy="428625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Стрелка вправо с вырезом 25"/>
            <p:cNvSpPr/>
            <p:nvPr/>
          </p:nvSpPr>
          <p:spPr bwMode="auto">
            <a:xfrm>
              <a:off x="2536855" y="5842025"/>
              <a:ext cx="322263" cy="427038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 стрелкой 26"/>
            <p:cNvCxnSpPr/>
            <p:nvPr/>
          </p:nvCxnSpPr>
          <p:spPr bwMode="auto">
            <a:xfrm flipV="1">
              <a:off x="3822730" y="2155850"/>
              <a:ext cx="1797050" cy="15716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3"/>
            </p:cNvCxnSpPr>
            <p:nvPr/>
          </p:nvCxnSpPr>
          <p:spPr bwMode="auto">
            <a:xfrm>
              <a:off x="3829080" y="2355875"/>
              <a:ext cx="3617913" cy="6858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21" idx="3"/>
            </p:cNvCxnSpPr>
            <p:nvPr/>
          </p:nvCxnSpPr>
          <p:spPr bwMode="auto">
            <a:xfrm>
              <a:off x="3829080" y="2355875"/>
              <a:ext cx="1166813" cy="41751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21" idx="3"/>
            </p:cNvCxnSpPr>
            <p:nvPr/>
          </p:nvCxnSpPr>
          <p:spPr bwMode="auto">
            <a:xfrm flipV="1">
              <a:off x="3829080" y="1820888"/>
              <a:ext cx="2181225" cy="5349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Рисунок 89"/>
            <p:cNvPicPr>
              <a:picLocks noChangeAspect="1"/>
            </p:cNvPicPr>
            <p:nvPr/>
          </p:nvPicPr>
          <p:blipFill>
            <a:blip r:embed="rId14"/>
            <a:srcRect l="-629" t="1401" r="56966" b="3975"/>
            <a:stretch>
              <a:fillRect/>
            </a:stretch>
          </p:blipFill>
          <p:spPr bwMode="auto">
            <a:xfrm>
              <a:off x="7086630" y="3398863"/>
              <a:ext cx="1936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90"/>
            <p:cNvPicPr>
              <a:picLocks noChangeAspect="1"/>
            </p:cNvPicPr>
            <p:nvPr/>
          </p:nvPicPr>
          <p:blipFill>
            <a:blip r:embed="rId15"/>
            <a:srcRect l="15350" t="6137" r="45839" b="6322"/>
            <a:stretch>
              <a:fillRect/>
            </a:stretch>
          </p:blipFill>
          <p:spPr bwMode="auto">
            <a:xfrm>
              <a:off x="5991255" y="1744688"/>
              <a:ext cx="1349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91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5619780" y="2046313"/>
              <a:ext cx="1333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92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4980018" y="2624163"/>
              <a:ext cx="1333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93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5753130" y="2322538"/>
              <a:ext cx="1333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95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7446993" y="2897213"/>
              <a:ext cx="1333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Прямая со стрелкой 36"/>
            <p:cNvCxnSpPr>
              <a:stCxn id="21" idx="3"/>
            </p:cNvCxnSpPr>
            <p:nvPr/>
          </p:nvCxnSpPr>
          <p:spPr bwMode="auto">
            <a:xfrm>
              <a:off x="3829080" y="2355875"/>
              <a:ext cx="1671638" cy="89535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Рисунок 101"/>
            <p:cNvPicPr>
              <a:picLocks noChangeAspect="1"/>
            </p:cNvPicPr>
            <p:nvPr/>
          </p:nvPicPr>
          <p:blipFill>
            <a:blip r:embed="rId17"/>
            <a:srcRect l="-629" t="1401" r="56966" b="3975"/>
            <a:stretch>
              <a:fillRect/>
            </a:stretch>
          </p:blipFill>
          <p:spPr bwMode="auto">
            <a:xfrm>
              <a:off x="7273955" y="2313013"/>
              <a:ext cx="192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Прямая со стрелкой 38"/>
            <p:cNvCxnSpPr>
              <a:stCxn id="21" idx="3"/>
            </p:cNvCxnSpPr>
            <p:nvPr/>
          </p:nvCxnSpPr>
          <p:spPr bwMode="auto">
            <a:xfrm>
              <a:off x="3829080" y="2355875"/>
              <a:ext cx="1924050" cy="12223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21" idx="3"/>
            </p:cNvCxnSpPr>
            <p:nvPr/>
          </p:nvCxnSpPr>
          <p:spPr bwMode="auto">
            <a:xfrm>
              <a:off x="3829080" y="2355875"/>
              <a:ext cx="2230438" cy="63341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Стрелка вправо с вырезом 40"/>
            <p:cNvSpPr/>
            <p:nvPr/>
          </p:nvSpPr>
          <p:spPr bwMode="auto">
            <a:xfrm>
              <a:off x="2689255" y="2125688"/>
              <a:ext cx="322263" cy="427037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Стрелка вправо с вырезом 41"/>
            <p:cNvSpPr/>
            <p:nvPr/>
          </p:nvSpPr>
          <p:spPr bwMode="auto">
            <a:xfrm>
              <a:off x="2689255" y="3063900"/>
              <a:ext cx="322263" cy="427038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Стрелка вправо с вырезом 42"/>
            <p:cNvSpPr/>
            <p:nvPr/>
          </p:nvSpPr>
          <p:spPr bwMode="auto">
            <a:xfrm>
              <a:off x="3275043" y="5032400"/>
              <a:ext cx="322262" cy="428625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Стрелка вправо с вырезом 43"/>
            <p:cNvSpPr/>
            <p:nvPr/>
          </p:nvSpPr>
          <p:spPr bwMode="auto">
            <a:xfrm>
              <a:off x="4057680" y="5032400"/>
              <a:ext cx="322263" cy="428625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Стрелка вправо с вырезом 44"/>
            <p:cNvSpPr/>
            <p:nvPr/>
          </p:nvSpPr>
          <p:spPr bwMode="auto">
            <a:xfrm>
              <a:off x="4905405" y="5014938"/>
              <a:ext cx="322263" cy="428625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6" name="Прямая со стрелкой 45"/>
            <p:cNvCxnSpPr>
              <a:stCxn id="20" idx="3"/>
            </p:cNvCxnSpPr>
            <p:nvPr/>
          </p:nvCxnSpPr>
          <p:spPr bwMode="auto">
            <a:xfrm>
              <a:off x="5599143" y="3336950"/>
              <a:ext cx="1487487" cy="2301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20" idx="3"/>
            </p:cNvCxnSpPr>
            <p:nvPr/>
          </p:nvCxnSpPr>
          <p:spPr bwMode="auto">
            <a:xfrm flipV="1">
              <a:off x="5599143" y="2481288"/>
              <a:ext cx="1674812" cy="855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Рисунок 96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5500718" y="3097238"/>
              <a:ext cx="134937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Рисунок 94"/>
            <p:cNvPicPr>
              <a:picLocks noChangeAspect="1"/>
            </p:cNvPicPr>
            <p:nvPr/>
          </p:nvPicPr>
          <p:blipFill>
            <a:blip r:embed="rId16"/>
            <a:srcRect l="15350" t="6137" r="45839" b="6322"/>
            <a:stretch>
              <a:fillRect/>
            </a:stretch>
          </p:blipFill>
          <p:spPr bwMode="auto">
            <a:xfrm>
              <a:off x="6059518" y="2835300"/>
              <a:ext cx="1333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Стрелка вправо с вырезом 49"/>
            <p:cNvSpPr/>
            <p:nvPr/>
          </p:nvSpPr>
          <p:spPr bwMode="auto">
            <a:xfrm>
              <a:off x="5754718" y="5032400"/>
              <a:ext cx="322262" cy="428625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Шестиугольник 50"/>
            <p:cNvSpPr/>
            <p:nvPr/>
          </p:nvSpPr>
          <p:spPr bwMode="auto">
            <a:xfrm rot="1706958">
              <a:off x="6675468" y="3163913"/>
              <a:ext cx="960437" cy="808037"/>
            </a:xfrm>
            <a:prstGeom prst="hex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Шестиугольник 51"/>
            <p:cNvSpPr/>
            <p:nvPr/>
          </p:nvSpPr>
          <p:spPr bwMode="auto">
            <a:xfrm rot="5400000">
              <a:off x="6999318" y="2019325"/>
              <a:ext cx="936625" cy="828675"/>
            </a:xfrm>
            <a:prstGeom prst="hexag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3" name="Рисунок 139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879755" y="5867425"/>
              <a:ext cx="36988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Рисунок 140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336955" y="5862663"/>
              <a:ext cx="38735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Рисунок 141"/>
            <p:cNvPicPr>
              <a:picLocks noChangeAspect="1"/>
            </p:cNvPicPr>
            <p:nvPr/>
          </p:nvPicPr>
          <p:blipFill>
            <a:blip r:embed="rId20"/>
            <a:srcRect l="21022" r="5440" b="1416"/>
            <a:stretch>
              <a:fillRect/>
            </a:stretch>
          </p:blipFill>
          <p:spPr bwMode="auto">
            <a:xfrm>
              <a:off x="3792568" y="5862663"/>
              <a:ext cx="414337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Рисунок 142"/>
            <p:cNvPicPr>
              <a:picLocks noChangeAspect="1"/>
            </p:cNvPicPr>
            <p:nvPr/>
          </p:nvPicPr>
          <p:blipFill>
            <a:blip r:embed="rId21"/>
            <a:srcRect l="4822" t="1939" r="10246" b="3696"/>
            <a:stretch>
              <a:fillRect/>
            </a:stretch>
          </p:blipFill>
          <p:spPr bwMode="auto">
            <a:xfrm>
              <a:off x="4314855" y="5861075"/>
              <a:ext cx="415925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145"/>
            <p:cNvSpPr txBox="1">
              <a:spLocks noChangeArrowheads="1"/>
            </p:cNvSpPr>
            <p:nvPr/>
          </p:nvSpPr>
          <p:spPr bwMode="auto">
            <a:xfrm>
              <a:off x="6008718" y="5969025"/>
              <a:ext cx="1566862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ВНИМАНИЕ !</a:t>
              </a:r>
            </a:p>
          </p:txBody>
        </p:sp>
        <p:pic>
          <p:nvPicPr>
            <p:cNvPr id="58" name="Рисунок 10"/>
            <p:cNvPicPr>
              <a:picLocks noChangeAspect="1"/>
            </p:cNvPicPr>
            <p:nvPr/>
          </p:nvPicPr>
          <p:blipFill>
            <a:blip r:embed="rId22"/>
            <a:srcRect t="5208"/>
            <a:stretch>
              <a:fillRect/>
            </a:stretch>
          </p:blipFill>
          <p:spPr bwMode="auto">
            <a:xfrm>
              <a:off x="5064155" y="4230713"/>
              <a:ext cx="174625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Рисунок 146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770468" y="5803925"/>
              <a:ext cx="3968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Рисунок 11"/>
            <p:cNvPicPr>
              <a:picLocks noChangeAspect="1"/>
            </p:cNvPicPr>
            <p:nvPr/>
          </p:nvPicPr>
          <p:blipFill>
            <a:blip r:embed="rId24"/>
            <a:srcRect l="60751" t="9517" r="7570" b="78923"/>
            <a:stretch>
              <a:fillRect/>
            </a:stretch>
          </p:blipFill>
          <p:spPr bwMode="auto">
            <a:xfrm>
              <a:off x="3792568" y="3873525"/>
              <a:ext cx="58737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Рисунок 12"/>
            <p:cNvPicPr>
              <a:picLocks noChangeAspect="1"/>
            </p:cNvPicPr>
            <p:nvPr/>
          </p:nvPicPr>
          <p:blipFill>
            <a:blip r:embed="rId25"/>
            <a:srcRect l="7664" t="23407" r="7600" b="20122"/>
            <a:stretch>
              <a:fillRect/>
            </a:stretch>
          </p:blipFill>
          <p:spPr bwMode="auto">
            <a:xfrm>
              <a:off x="5818218" y="4425975"/>
              <a:ext cx="136525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Стрелка вправо 61"/>
            <p:cNvSpPr>
              <a:spLocks noChangeArrowheads="1"/>
            </p:cNvSpPr>
            <p:nvPr/>
          </p:nvSpPr>
          <p:spPr bwMode="auto">
            <a:xfrm>
              <a:off x="1119218" y="1649438"/>
              <a:ext cx="325437" cy="472122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rgbClr val="F74903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3" name="TextBox 144"/>
            <p:cNvSpPr txBox="1">
              <a:spLocks noChangeArrowheads="1"/>
            </p:cNvSpPr>
            <p:nvPr/>
          </p:nvSpPr>
          <p:spPr bwMode="auto">
            <a:xfrm>
              <a:off x="5453093" y="5661050"/>
              <a:ext cx="27058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http://mchs.tatarstan.ru/</a:t>
              </a:r>
              <a:endParaRPr lang="ru-RU" dirty="0"/>
            </a:p>
          </p:txBody>
        </p:sp>
        <p:pic>
          <p:nvPicPr>
            <p:cNvPr id="65" name="Рисунок 2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497043" y="3952900"/>
              <a:ext cx="950912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7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708400" y="465138"/>
            <a:ext cx="3887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РЕСПУБЛИКА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131419" cy="47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Техническая основа сис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 оповещения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8400" y="465138"/>
            <a:ext cx="3887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РЕСПУБЛИКА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285720" y="785794"/>
            <a:ext cx="8643999" cy="73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214" tIns="57607" rIns="115214" bIns="57607">
            <a:spAutoFit/>
          </a:bodyPr>
          <a:lstStyle/>
          <a:p>
            <a:pPr algn="ctr" defTabSz="1152525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ОБЪЕДИНЕННОЙ СЕТИ ДОМОФОНОВ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ОПОВЕЩЕНИЯ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2088" y="1414279"/>
            <a:ext cx="8659796" cy="5183073"/>
            <a:chOff x="192088" y="1414279"/>
            <a:chExt cx="8659796" cy="5183073"/>
          </a:xfrm>
        </p:grpSpPr>
        <p:pic>
          <p:nvPicPr>
            <p:cNvPr id="2" name="Picture 10" descr="http://im7-tub-ru.yandex.net/i?id=571526483-55-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88" y="2381084"/>
              <a:ext cx="1266825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http://img.ntv.ru/home/news/20121114/pojar_1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125" y="1552805"/>
              <a:ext cx="2770189" cy="2077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 descr="http://www.yugopolis.ru/data/mediadb/2383/0000/0698/69808/466x10000_out__.jpg"/>
            <p:cNvPicPr>
              <a:picLocks noChangeAspect="1" noChangeArrowheads="1"/>
            </p:cNvPicPr>
            <p:nvPr/>
          </p:nvPicPr>
          <p:blipFill>
            <a:blip r:embed="rId4" cstate="email">
              <a:extLst/>
            </a:blip>
            <a:srcRect/>
            <a:stretch>
              <a:fillRect/>
            </a:stretch>
          </p:blipFill>
          <p:spPr bwMode="auto">
            <a:xfrm>
              <a:off x="6000760" y="1414279"/>
              <a:ext cx="2718110" cy="180344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50000"/>
                  </a:schemeClr>
                </a:gs>
                <a:gs pos="75000">
                  <a:srgbClr val="FFFFFF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xtLst/>
          </p:spPr>
        </p:pic>
        <p:sp>
          <p:nvSpPr>
            <p:cNvPr id="5" name="Стрелка вниз 10"/>
            <p:cNvSpPr>
              <a:spLocks noChangeArrowheads="1"/>
            </p:cNvSpPr>
            <p:nvPr/>
          </p:nvSpPr>
          <p:spPr bwMode="auto">
            <a:xfrm rot="16200000">
              <a:off x="1001697" y="3770136"/>
              <a:ext cx="1523990" cy="38417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28575" algn="ctr">
              <a:solidFill>
                <a:srgbClr val="5590B0"/>
              </a:solidFill>
              <a:miter lim="800000"/>
              <a:headEnd/>
              <a:tailEnd/>
            </a:ln>
          </p:spPr>
          <p:txBody>
            <a:bodyPr lIns="115214" tIns="57607" rIns="115214" bIns="57607" anchor="ctr"/>
            <a:lstStyle/>
            <a:p>
              <a:pPr algn="ctr" defTabSz="1152525"/>
              <a:endParaRPr lang="ru-RU" sz="2300">
                <a:latin typeface="Times New Roman" pitchFamily="18" charset="0"/>
              </a:endParaRPr>
            </a:p>
          </p:txBody>
        </p:sp>
        <p:sp>
          <p:nvSpPr>
            <p:cNvPr id="6" name="Прямоугольник 11"/>
            <p:cNvSpPr>
              <a:spLocks noChangeArrowheads="1"/>
            </p:cNvSpPr>
            <p:nvPr/>
          </p:nvSpPr>
          <p:spPr bwMode="auto">
            <a:xfrm>
              <a:off x="2855881" y="5557683"/>
              <a:ext cx="5930961" cy="103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5214" tIns="57607" rIns="115214" bIns="57607">
              <a:spAutoFit/>
            </a:bodyPr>
            <a:lstStyle/>
            <a:p>
              <a:pPr marL="360363" indent="-360363" algn="just" defTabSz="1152525" eaLnBrk="0" hangingPunct="0">
                <a:buFont typeface="Arial" charset="0"/>
                <a:buChar char="•"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Массовое информирование</a:t>
              </a:r>
            </a:p>
            <a:p>
              <a:pPr marL="360363" indent="-360363" algn="just" defTabSz="1152525" eaLnBrk="0" hangingPunct="0">
                <a:buFont typeface="Arial" charset="0"/>
                <a:buChar char="•"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Локально-определенное информирование</a:t>
              </a:r>
            </a:p>
            <a:p>
              <a:pPr marL="360363" indent="-360363" algn="just" defTabSz="1152525" eaLnBrk="0" hangingPunct="0">
                <a:buFont typeface="Arial" charset="0"/>
                <a:buChar char="•"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Точечное информирование</a:t>
              </a:r>
            </a:p>
          </p:txBody>
        </p:sp>
        <p:sp>
          <p:nvSpPr>
            <p:cNvPr id="7" name="Пятиугольник 12"/>
            <p:cNvSpPr>
              <a:spLocks noChangeArrowheads="1"/>
            </p:cNvSpPr>
            <p:nvPr/>
          </p:nvSpPr>
          <p:spPr bwMode="auto">
            <a:xfrm>
              <a:off x="278564" y="5700559"/>
              <a:ext cx="2436048" cy="720743"/>
            </a:xfrm>
            <a:prstGeom prst="homePlate">
              <a:avLst>
                <a:gd name="adj" fmla="val 46706"/>
              </a:avLst>
            </a:prstGeom>
            <a:solidFill>
              <a:schemeClr val="accent2"/>
            </a:solidFill>
            <a:ln w="508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15214" tIns="57607" rIns="115214" bIns="57607" anchor="ctr"/>
            <a:lstStyle/>
            <a:p>
              <a:pPr algn="ctr" defTabSz="1152525" eaLnBrk="0" hangingPunct="0"/>
              <a:r>
                <a:rPr lang="ru-RU" b="1" dirty="0">
                  <a:latin typeface="Arial" charset="0"/>
                  <a:ea typeface="Arial" charset="0"/>
                  <a:cs typeface="Times New Roman" pitchFamily="18" charset="0"/>
                </a:rPr>
                <a:t>Радиус действия</a:t>
              </a:r>
            </a:p>
          </p:txBody>
        </p:sp>
        <p:pic>
          <p:nvPicPr>
            <p:cNvPr id="9" name="Picture 3" descr="\\192.168.0.13\samba\Личные папки\Ильдар\pojar_dom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9190" y="2485849"/>
              <a:ext cx="1921781" cy="2284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http://www.vdpo.ru/upload/medialibrary/4be/img568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5074" y="3843171"/>
              <a:ext cx="2636810" cy="175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http://aksakal.info/uploads/posts/2012-08/1343943823_9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01975" y="3700294"/>
              <a:ext cx="2820541" cy="1944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9C1-2458-4085-AC43-7CCCA9CADA7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4" name="Picture 23" descr="C:\Users\mironovou\Desktop\Безымянный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08400" y="465138"/>
            <a:ext cx="3887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РЕСПУБЛИКА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PresentationFormat>Экран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Николаева Ольга</dc:creator>
  <cp:lastModifiedBy>min6249</cp:lastModifiedBy>
  <cp:revision>1</cp:revision>
  <dcterms:created xsi:type="dcterms:W3CDTF">2013-12-06T05:48:58Z</dcterms:created>
  <dcterms:modified xsi:type="dcterms:W3CDTF">2013-12-06T05:54:54Z</dcterms:modified>
</cp:coreProperties>
</file>