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60" r:id="rId2"/>
    <p:sldId id="261" r:id="rId3"/>
    <p:sldId id="262" r:id="rId4"/>
    <p:sldId id="263" r:id="rId5"/>
    <p:sldId id="264" r:id="rId6"/>
    <p:sldId id="265" r:id="rId7"/>
    <p:sldId id="266" r:id="rId8"/>
    <p:sldId id="267" r:id="rId9"/>
    <p:sldId id="268" r:id="rId10"/>
    <p:sldId id="269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128" y="-17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571841-5B3E-482A-9E4D-8114EA5663FC}" type="datetimeFigureOut">
              <a:rPr lang="ru-RU" smtClean="0"/>
              <a:t>06.12.2013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EDBDE4-438E-43A5-BF94-85DD2F0AA4CC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E1FA43-3076-40E9-8334-F0BE3A8705BA}" type="slidenum">
              <a:rPr lang="ru-RU" smtClean="0"/>
              <a:pPr/>
              <a:t>8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06.12.2013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06.12.2013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hyperlink" Target="consultantplus://offline/ref=55A62FA8EEE2E07A2CE9D32418DA2B19E94D54DC993D62A38E9B2D88A52D45E19268C5A72B0D65A3KEB8M" TargetMode="External"/><Relationship Id="rId4" Type="http://schemas.openxmlformats.org/officeDocument/2006/relationships/hyperlink" Target="consultantplus://offline/ref=55A62FA8EEE2E07A2CE9D32418DA2B19E94D54DC993D62A38E9B2D88A52D45E19268C5A72B0D65A3KEB9M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hyperlink" Target="consultantplus://offline/ref=55A62FA8EEE2E07A2CE9D32418DA2B19E94D54DC993D62A38E9B2D88A52D45E19268C5A72B0D65A3KEB8M" TargetMode="External"/><Relationship Id="rId4" Type="http://schemas.openxmlformats.org/officeDocument/2006/relationships/hyperlink" Target="consultantplus://offline/ref=55A62FA8EEE2E07A2CE9D32418DA2B19E94D54DC993D62A38E9B2D88A52D45E19268C5A72B0D65A3KEB9M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7" descr="http://www.gossov.tatarstan.ru/images/top_gossovet.gif"/>
          <p:cNvSpPr>
            <a:spLocks noChangeAspect="1" noChangeArrowheads="1"/>
          </p:cNvSpPr>
          <p:nvPr/>
        </p:nvSpPr>
        <p:spPr bwMode="auto">
          <a:xfrm>
            <a:off x="173038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1" name="AutoShape 13" descr="http://www.gossov.tatarstan.ru/images/zero.gif"/>
          <p:cNvSpPr>
            <a:spLocks noChangeAspect="1" noChangeArrowheads="1"/>
          </p:cNvSpPr>
          <p:nvPr/>
        </p:nvSpPr>
        <p:spPr bwMode="auto">
          <a:xfrm>
            <a:off x="4289425" y="1519238"/>
            <a:ext cx="1352550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6" name="AutoShape 19" descr="http://www.gossov.tatarstan.ru/images/logo_ru.gif"/>
          <p:cNvSpPr>
            <a:spLocks noChangeAspect="1" noChangeArrowheads="1"/>
          </p:cNvSpPr>
          <p:nvPr/>
        </p:nvSpPr>
        <p:spPr bwMode="auto">
          <a:xfrm>
            <a:off x="325438" y="7938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7" name="AutoShape 21" descr="http://www.gossov.tatarstan.ru/images/logo_ru.gif"/>
          <p:cNvSpPr>
            <a:spLocks noChangeAspect="1" noChangeArrowheads="1"/>
          </p:cNvSpPr>
          <p:nvPr/>
        </p:nvSpPr>
        <p:spPr bwMode="auto">
          <a:xfrm>
            <a:off x="477838" y="160338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>
              <a:defRPr/>
            </a:pPr>
            <a:endParaRPr lang="ru-RU"/>
          </a:p>
        </p:txBody>
      </p:sp>
      <p:pic>
        <p:nvPicPr>
          <p:cNvPr id="13320" name="Picture 23" descr="C:\Users\mironovou\Desktop\Безымянный.bm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7938"/>
            <a:ext cx="9153525" cy="1125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TextBox 17"/>
          <p:cNvSpPr txBox="1"/>
          <p:nvPr/>
        </p:nvSpPr>
        <p:spPr>
          <a:xfrm>
            <a:off x="3708400" y="465138"/>
            <a:ext cx="3887788" cy="3698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ru-RU" b="1" dirty="0">
                <a:latin typeface="+mj-lt"/>
              </a:rPr>
              <a:t>РЕСПУБЛИКА ТАТАРСТАН</a:t>
            </a:r>
          </a:p>
        </p:txBody>
      </p:sp>
      <p:sp>
        <p:nvSpPr>
          <p:cNvPr id="20" name="AutoShape 25" descr="http://bazazakonov.ru/upload/images/2257354/image1.png"/>
          <p:cNvSpPr>
            <a:spLocks noChangeAspect="1" noChangeArrowheads="1"/>
          </p:cNvSpPr>
          <p:nvPr/>
        </p:nvSpPr>
        <p:spPr bwMode="auto">
          <a:xfrm>
            <a:off x="630238" y="312738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>
              <a:defRPr/>
            </a:pPr>
            <a:endParaRPr lang="ru-RU"/>
          </a:p>
        </p:txBody>
      </p:sp>
      <p:pic>
        <p:nvPicPr>
          <p:cNvPr id="13326" name="Picture 14" descr="C:\Копия диска\диск  F\Миронов\Планы\подготовка к проверке НЦУКС 16_03_2012\Заслушивания\Муратов Р Ф\татарстаннннннн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915816" y="456160"/>
            <a:ext cx="576064" cy="576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285720" y="1643050"/>
            <a:ext cx="8358246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 </a:t>
            </a:r>
          </a:p>
          <a:p>
            <a:pPr algn="ctr"/>
            <a:r>
              <a:rPr lang="ru-RU" sz="2800" b="1" dirty="0" smtClean="0">
                <a:latin typeface="Arial" pitchFamily="34" charset="0"/>
                <a:cs typeface="Arial" pitchFamily="34" charset="0"/>
              </a:rPr>
              <a:t>О современных требованиях к аттестации профессиональных и нештатных аварийно-спасательных формирований опасных производственных объектов</a:t>
            </a:r>
            <a:endParaRPr lang="ru-RU" sz="2400" b="1" cap="all" dirty="0" smtClean="0">
              <a:latin typeface="Arial" pitchFamily="34" charset="0"/>
              <a:cs typeface="Arial" pitchFamily="34" charset="0"/>
            </a:endParaRPr>
          </a:p>
          <a:p>
            <a:endParaRPr lang="ru-RU" sz="2800" b="1" cap="all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2800" b="1" cap="all" dirty="0" smtClean="0"/>
              <a:t>Богач</a:t>
            </a:r>
            <a:r>
              <a:rPr lang="ru-RU" sz="2800" dirty="0" smtClean="0"/>
              <a:t> </a:t>
            </a:r>
            <a:r>
              <a:rPr lang="ru-RU" sz="2800" b="1" dirty="0" smtClean="0"/>
              <a:t>Виталий Васильевич</a:t>
            </a:r>
            <a:r>
              <a:rPr lang="ru-RU" sz="2800" dirty="0" smtClean="0"/>
              <a:t> – </a:t>
            </a:r>
          </a:p>
          <a:p>
            <a:pPr algn="ctr"/>
            <a:r>
              <a:rPr lang="ru-RU" sz="2800" dirty="0" smtClean="0"/>
              <a:t>Член отраслевой аттестационной комиссии Министерства промышленности и торговли, Министерства энергетики  России</a:t>
            </a:r>
          </a:p>
        </p:txBody>
      </p:sp>
    </p:spTree>
    <p:extLst>
      <p:ext uri="{BB962C8B-B14F-4D97-AF65-F5344CB8AC3E}">
        <p14:creationId xmlns:p14="http://schemas.microsoft.com/office/powerpoint/2010/main" xmlns="" val="222310094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7" descr="http://www.gossov.tatarstan.ru/images/top_gossovet.gif"/>
          <p:cNvSpPr>
            <a:spLocks noChangeAspect="1" noChangeArrowheads="1"/>
          </p:cNvSpPr>
          <p:nvPr/>
        </p:nvSpPr>
        <p:spPr bwMode="auto">
          <a:xfrm>
            <a:off x="173038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1" name="AutoShape 13" descr="http://www.gossov.tatarstan.ru/images/zero.gif"/>
          <p:cNvSpPr>
            <a:spLocks noChangeAspect="1" noChangeArrowheads="1"/>
          </p:cNvSpPr>
          <p:nvPr/>
        </p:nvSpPr>
        <p:spPr bwMode="auto">
          <a:xfrm>
            <a:off x="4289425" y="1519238"/>
            <a:ext cx="1352550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6" name="AutoShape 19" descr="http://www.gossov.tatarstan.ru/images/logo_ru.gif"/>
          <p:cNvSpPr>
            <a:spLocks noChangeAspect="1" noChangeArrowheads="1"/>
          </p:cNvSpPr>
          <p:nvPr/>
        </p:nvSpPr>
        <p:spPr bwMode="auto">
          <a:xfrm>
            <a:off x="325438" y="7938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7" name="AutoShape 21" descr="http://www.gossov.tatarstan.ru/images/logo_ru.gif"/>
          <p:cNvSpPr>
            <a:spLocks noChangeAspect="1" noChangeArrowheads="1"/>
          </p:cNvSpPr>
          <p:nvPr/>
        </p:nvSpPr>
        <p:spPr bwMode="auto">
          <a:xfrm>
            <a:off x="477838" y="160338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>
              <a:defRPr/>
            </a:pPr>
            <a:endParaRPr lang="ru-RU"/>
          </a:p>
        </p:txBody>
      </p:sp>
      <p:pic>
        <p:nvPicPr>
          <p:cNvPr id="13320" name="Picture 23" descr="C:\Users\mironovou\Desktop\Безымянный.bm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7938"/>
            <a:ext cx="9153525" cy="1125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TextBox 17"/>
          <p:cNvSpPr txBox="1"/>
          <p:nvPr/>
        </p:nvSpPr>
        <p:spPr>
          <a:xfrm>
            <a:off x="3708400" y="465138"/>
            <a:ext cx="3887788" cy="3698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ru-RU" b="1" dirty="0">
                <a:latin typeface="+mj-lt"/>
              </a:rPr>
              <a:t>РЕСПУБЛИКА ТАТАРСТАН</a:t>
            </a:r>
          </a:p>
        </p:txBody>
      </p:sp>
      <p:sp>
        <p:nvSpPr>
          <p:cNvPr id="20" name="AutoShape 25" descr="http://bazazakonov.ru/upload/images/2257354/image1.png"/>
          <p:cNvSpPr>
            <a:spLocks noChangeAspect="1" noChangeArrowheads="1"/>
          </p:cNvSpPr>
          <p:nvPr/>
        </p:nvSpPr>
        <p:spPr bwMode="auto">
          <a:xfrm>
            <a:off x="630238" y="312738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>
              <a:defRPr/>
            </a:pPr>
            <a:endParaRPr lang="ru-RU"/>
          </a:p>
        </p:txBody>
      </p:sp>
      <p:pic>
        <p:nvPicPr>
          <p:cNvPr id="13326" name="Picture 14" descr="C:\Копия диска\диск  F\Миронов\Планы\подготовка к проверке НЦУКС 16_03_2012\Заслушивания\Муратов Р Ф\татарстаннннннн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915816" y="456160"/>
            <a:ext cx="576064" cy="576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1071538" y="1142984"/>
            <a:ext cx="6690550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600" b="1" dirty="0" smtClean="0">
                <a:latin typeface="Arial" pitchFamily="34" charset="0"/>
                <a:cs typeface="Arial" pitchFamily="34" charset="0"/>
              </a:rPr>
              <a:t>Перечень документов для аттестации: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0" y="1571612"/>
            <a:ext cx="914400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>
              <a:buNone/>
            </a:pPr>
            <a:r>
              <a:rPr lang="ru-RU" sz="1600" dirty="0" smtClean="0">
                <a:solidFill>
                  <a:srgbClr val="002060"/>
                </a:solidFill>
              </a:rPr>
              <a:t>Заявление об аттестации. К заявлению прилагаются:</a:t>
            </a:r>
          </a:p>
          <a:p>
            <a:pPr indent="457200">
              <a:buNone/>
            </a:pPr>
            <a:r>
              <a:rPr lang="ru-RU" sz="1600" dirty="0" smtClean="0">
                <a:solidFill>
                  <a:srgbClr val="002060"/>
                </a:solidFill>
              </a:rPr>
              <a:t>а) перечень видов АСР, на ведение которых аттестуется АСС (формирование), исходя из возложенных на нее задач по предупреждению и ликвидации чрезвычайных ситуаций;</a:t>
            </a:r>
          </a:p>
          <a:p>
            <a:pPr indent="457200">
              <a:buNone/>
            </a:pPr>
            <a:r>
              <a:rPr lang="ru-RU" sz="1600" dirty="0" smtClean="0">
                <a:solidFill>
                  <a:srgbClr val="002060"/>
                </a:solidFill>
              </a:rPr>
              <a:t>б) копии учредительных документов (устава (положения) АСС(формирования), приказа или иного документа о создании нештатного или общественного АСФ и положения о нем);</a:t>
            </a:r>
          </a:p>
          <a:p>
            <a:pPr indent="457200">
              <a:buNone/>
            </a:pPr>
            <a:r>
              <a:rPr lang="ru-RU" sz="1600" dirty="0" smtClean="0">
                <a:solidFill>
                  <a:srgbClr val="002060"/>
                </a:solidFill>
              </a:rPr>
              <a:t>в) карта (карты) зоны ответственности АСС (формирования);</a:t>
            </a:r>
          </a:p>
          <a:p>
            <a:pPr indent="457200">
              <a:buNone/>
            </a:pPr>
            <a:r>
              <a:rPr lang="ru-RU" sz="1600" dirty="0" smtClean="0">
                <a:solidFill>
                  <a:srgbClr val="002060"/>
                </a:solidFill>
              </a:rPr>
              <a:t>г) копия документа, устанавливающего численность АСС (формирования);</a:t>
            </a:r>
          </a:p>
          <a:p>
            <a:pPr indent="457200">
              <a:buNone/>
            </a:pPr>
            <a:r>
              <a:rPr lang="ru-RU" sz="1600" dirty="0" err="1" smtClean="0">
                <a:solidFill>
                  <a:srgbClr val="002060"/>
                </a:solidFill>
              </a:rPr>
              <a:t>д</a:t>
            </a:r>
            <a:r>
              <a:rPr lang="ru-RU" sz="1600" dirty="0" smtClean="0">
                <a:solidFill>
                  <a:srgbClr val="002060"/>
                </a:solidFill>
              </a:rPr>
              <a:t>) справка об укомплектованности личным составом;</a:t>
            </a:r>
          </a:p>
          <a:p>
            <a:pPr indent="457200">
              <a:buNone/>
            </a:pPr>
            <a:r>
              <a:rPr lang="ru-RU" sz="1600" dirty="0" smtClean="0">
                <a:solidFill>
                  <a:srgbClr val="002060"/>
                </a:solidFill>
              </a:rPr>
              <a:t>е) копии документов о профессиональной подготовке, образовании и (или) квалификации спасателей и других работников АСС (формирования) с учетом заявленных видов АСР;</a:t>
            </a:r>
          </a:p>
          <a:p>
            <a:pPr indent="457200">
              <a:buNone/>
            </a:pPr>
            <a:r>
              <a:rPr lang="ru-RU" sz="1600" dirty="0" smtClean="0">
                <a:solidFill>
                  <a:srgbClr val="002060"/>
                </a:solidFill>
              </a:rPr>
              <a:t>ж) справка, содержащая сведения об аттестованных спасателях, с указанием реквизитов соответствующих аттестационных комиссий;</a:t>
            </a:r>
          </a:p>
          <a:p>
            <a:pPr indent="457200">
              <a:buNone/>
            </a:pPr>
            <a:r>
              <a:rPr lang="ru-RU" sz="1600" dirty="0" err="1" smtClean="0">
                <a:solidFill>
                  <a:srgbClr val="002060"/>
                </a:solidFill>
              </a:rPr>
              <a:t>з</a:t>
            </a:r>
            <a:r>
              <a:rPr lang="ru-RU" sz="1600" dirty="0" smtClean="0">
                <a:solidFill>
                  <a:srgbClr val="002060"/>
                </a:solidFill>
              </a:rPr>
              <a:t>) табель и ведомость оснащения оперативным автотранспортом и аварийно-спасательными средствами, необходимыми для проведения заявленных видов АСР, документы по учету их технического состояния, а также документы, подтверждающие их принадлежность к АСС (формированию) на праве собственности или ином законном основании на срок не менее срока действия аттестации;</a:t>
            </a:r>
          </a:p>
          <a:p>
            <a:pPr indent="457200">
              <a:buNone/>
            </a:pPr>
            <a:r>
              <a:rPr lang="ru-RU" sz="1600" dirty="0" smtClean="0">
                <a:solidFill>
                  <a:srgbClr val="002060"/>
                </a:solidFill>
              </a:rPr>
              <a:t>и) справка, содержащая сведения о наличии зданий (строений) и помещений, в которых дислоцируется АСС (формирование), наличии условий для проведения мероприятий по профессиональной подготовке спасателей, а также об учениях и тренировках, проведенных АСС (формированием), в </a:t>
            </a:r>
            <a:r>
              <a:rPr lang="ru-RU" sz="1600" dirty="0" err="1" smtClean="0">
                <a:solidFill>
                  <a:srgbClr val="002060"/>
                </a:solidFill>
              </a:rPr>
              <a:t>предаттестационный</a:t>
            </a:r>
            <a:r>
              <a:rPr lang="ru-RU" sz="1600" dirty="0" smtClean="0">
                <a:solidFill>
                  <a:srgbClr val="002060"/>
                </a:solidFill>
              </a:rPr>
              <a:t> период (начиная со дня создания АСС  (формирования).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22310094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7" descr="http://www.gossov.tatarstan.ru/images/top_gossovet.gif"/>
          <p:cNvSpPr>
            <a:spLocks noChangeAspect="1" noChangeArrowheads="1"/>
          </p:cNvSpPr>
          <p:nvPr/>
        </p:nvSpPr>
        <p:spPr bwMode="auto">
          <a:xfrm>
            <a:off x="173038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1" name="AutoShape 13" descr="http://www.gossov.tatarstan.ru/images/zero.gif"/>
          <p:cNvSpPr>
            <a:spLocks noChangeAspect="1" noChangeArrowheads="1"/>
          </p:cNvSpPr>
          <p:nvPr/>
        </p:nvSpPr>
        <p:spPr bwMode="auto">
          <a:xfrm>
            <a:off x="4289425" y="1519238"/>
            <a:ext cx="1352550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6" name="AutoShape 19" descr="http://www.gossov.tatarstan.ru/images/logo_ru.gif"/>
          <p:cNvSpPr>
            <a:spLocks noChangeAspect="1" noChangeArrowheads="1"/>
          </p:cNvSpPr>
          <p:nvPr/>
        </p:nvSpPr>
        <p:spPr bwMode="auto">
          <a:xfrm>
            <a:off x="325438" y="7938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7" name="AutoShape 21" descr="http://www.gossov.tatarstan.ru/images/logo_ru.gif"/>
          <p:cNvSpPr>
            <a:spLocks noChangeAspect="1" noChangeArrowheads="1"/>
          </p:cNvSpPr>
          <p:nvPr/>
        </p:nvSpPr>
        <p:spPr bwMode="auto">
          <a:xfrm>
            <a:off x="477838" y="160338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>
              <a:defRPr/>
            </a:pPr>
            <a:endParaRPr lang="ru-RU"/>
          </a:p>
        </p:txBody>
      </p:sp>
      <p:pic>
        <p:nvPicPr>
          <p:cNvPr id="13320" name="Picture 23" descr="C:\Users\mironovou\Desktop\Безымянный.bm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7938"/>
            <a:ext cx="9153525" cy="1125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TextBox 17"/>
          <p:cNvSpPr txBox="1"/>
          <p:nvPr/>
        </p:nvSpPr>
        <p:spPr>
          <a:xfrm>
            <a:off x="3708400" y="465138"/>
            <a:ext cx="3887788" cy="3698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ru-RU" b="1" dirty="0">
                <a:latin typeface="+mj-lt"/>
              </a:rPr>
              <a:t>РЕСПУБЛИКА ТАТАРСТАН</a:t>
            </a:r>
          </a:p>
        </p:txBody>
      </p:sp>
      <p:sp>
        <p:nvSpPr>
          <p:cNvPr id="20" name="AutoShape 25" descr="http://bazazakonov.ru/upload/images/2257354/image1.png"/>
          <p:cNvSpPr>
            <a:spLocks noChangeAspect="1" noChangeArrowheads="1"/>
          </p:cNvSpPr>
          <p:nvPr/>
        </p:nvSpPr>
        <p:spPr bwMode="auto">
          <a:xfrm>
            <a:off x="630238" y="312738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>
              <a:defRPr/>
            </a:pPr>
            <a:endParaRPr lang="ru-RU"/>
          </a:p>
        </p:txBody>
      </p:sp>
      <p:pic>
        <p:nvPicPr>
          <p:cNvPr id="13326" name="Picture 14" descr="C:\Копия диска\диск  F\Миронов\Планы\подготовка к проверке НЦУКС 16_03_2012\Заслушивания\Муратов Р Ф\татарстаннннннн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915816" y="456160"/>
            <a:ext cx="576064" cy="576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1428728" y="1285860"/>
            <a:ext cx="680526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>
                <a:latin typeface="Arial" pitchFamily="34" charset="0"/>
                <a:cs typeface="Arial" pitchFamily="34" charset="0"/>
              </a:rPr>
              <a:t>Основные нормативные документы: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57158" y="1964353"/>
            <a:ext cx="8572560" cy="46474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Федеральный закон от 22.08.1995 № 151-ФЗ "Об аварийно-спасательных службах и статусе спасателей"</a:t>
            </a:r>
            <a:br>
              <a:rPr lang="ru-RU" sz="2400" dirty="0" smtClean="0"/>
            </a:br>
            <a:r>
              <a:rPr lang="ru-RU" sz="1600" dirty="0" smtClean="0"/>
              <a:t> 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>Постановление Правительства РФ от 22.12.2011 № 1091 "О некоторых вопросах аттестации аварийно-спасательных служб, аварийно-спасательных формирований, спасателей и граждан, приобретающих статус спасателя"</a:t>
            </a:r>
            <a:br>
              <a:rPr lang="ru-RU" sz="2400" dirty="0" smtClean="0"/>
            </a:br>
            <a:r>
              <a:rPr lang="ru-RU" sz="1600" dirty="0" smtClean="0"/>
              <a:t> 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>Приказ МЧС РФ от 20.02.2013 № 102 "Об утверждении Положения о постоянно действующих комиссиях по аттестации аварийно-спасательных служб, аварийно-спасательных формирований, спасателей и граждан, приобретающих статус спасателя"</a:t>
            </a:r>
          </a:p>
        </p:txBody>
      </p:sp>
    </p:spTree>
    <p:extLst>
      <p:ext uri="{BB962C8B-B14F-4D97-AF65-F5344CB8AC3E}">
        <p14:creationId xmlns:p14="http://schemas.microsoft.com/office/powerpoint/2010/main" xmlns="" val="222310094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7" descr="http://www.gossov.tatarstan.ru/images/top_gossovet.gif"/>
          <p:cNvSpPr>
            <a:spLocks noChangeAspect="1" noChangeArrowheads="1"/>
          </p:cNvSpPr>
          <p:nvPr/>
        </p:nvSpPr>
        <p:spPr bwMode="auto">
          <a:xfrm>
            <a:off x="173038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1" name="AutoShape 13" descr="http://www.gossov.tatarstan.ru/images/zero.gif"/>
          <p:cNvSpPr>
            <a:spLocks noChangeAspect="1" noChangeArrowheads="1"/>
          </p:cNvSpPr>
          <p:nvPr/>
        </p:nvSpPr>
        <p:spPr bwMode="auto">
          <a:xfrm>
            <a:off x="4289425" y="1519238"/>
            <a:ext cx="1352550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6" name="AutoShape 19" descr="http://www.gossov.tatarstan.ru/images/logo_ru.gif"/>
          <p:cNvSpPr>
            <a:spLocks noChangeAspect="1" noChangeArrowheads="1"/>
          </p:cNvSpPr>
          <p:nvPr/>
        </p:nvSpPr>
        <p:spPr bwMode="auto">
          <a:xfrm>
            <a:off x="325438" y="7938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7" name="AutoShape 21" descr="http://www.gossov.tatarstan.ru/images/logo_ru.gif"/>
          <p:cNvSpPr>
            <a:spLocks noChangeAspect="1" noChangeArrowheads="1"/>
          </p:cNvSpPr>
          <p:nvPr/>
        </p:nvSpPr>
        <p:spPr bwMode="auto">
          <a:xfrm>
            <a:off x="477838" y="160338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>
              <a:defRPr/>
            </a:pPr>
            <a:endParaRPr lang="ru-RU"/>
          </a:p>
        </p:txBody>
      </p:sp>
      <p:pic>
        <p:nvPicPr>
          <p:cNvPr id="13320" name="Picture 23" descr="C:\Users\mironovou\Desktop\Безымянный.bm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7938"/>
            <a:ext cx="9153525" cy="1125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TextBox 17"/>
          <p:cNvSpPr txBox="1"/>
          <p:nvPr/>
        </p:nvSpPr>
        <p:spPr>
          <a:xfrm>
            <a:off x="3708400" y="465138"/>
            <a:ext cx="3887788" cy="3698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ru-RU" b="1" dirty="0">
                <a:latin typeface="+mj-lt"/>
              </a:rPr>
              <a:t>РЕСПУБЛИКА ТАТАРСТАН</a:t>
            </a:r>
          </a:p>
        </p:txBody>
      </p:sp>
      <p:sp>
        <p:nvSpPr>
          <p:cNvPr id="20" name="AutoShape 25" descr="http://bazazakonov.ru/upload/images/2257354/image1.png"/>
          <p:cNvSpPr>
            <a:spLocks noChangeAspect="1" noChangeArrowheads="1"/>
          </p:cNvSpPr>
          <p:nvPr/>
        </p:nvSpPr>
        <p:spPr bwMode="auto">
          <a:xfrm>
            <a:off x="630238" y="312738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>
              <a:defRPr/>
            </a:pPr>
            <a:endParaRPr lang="ru-RU"/>
          </a:p>
        </p:txBody>
      </p:sp>
      <p:pic>
        <p:nvPicPr>
          <p:cNvPr id="13326" name="Picture 14" descr="C:\Копия диска\диск  F\Миронов\Планы\подготовка к проверке НЦУКС 16_03_2012\Заслушивания\Муратов Р Ф\татарстаннннннн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915816" y="456160"/>
            <a:ext cx="576064" cy="576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142844" y="1428736"/>
            <a:ext cx="8967968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600" b="1" dirty="0" smtClean="0">
                <a:latin typeface="Arial" pitchFamily="34" charset="0"/>
                <a:cs typeface="Arial" pitchFamily="34" charset="0"/>
              </a:rPr>
              <a:t>Постоянно действующие аттестационные комиссии:</a:t>
            </a:r>
          </a:p>
        </p:txBody>
      </p:sp>
      <p:graphicFrame>
        <p:nvGraphicFramePr>
          <p:cNvPr id="14" name="Объект 3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723621321"/>
              </p:ext>
            </p:extLst>
          </p:nvPr>
        </p:nvGraphicFramePr>
        <p:xfrm>
          <a:off x="571472" y="2285992"/>
          <a:ext cx="8019849" cy="414340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673283"/>
                <a:gridCol w="2673283"/>
                <a:gridCol w="2673283"/>
              </a:tblGrid>
              <a:tr h="121871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Межведомственная аттестационная комиссия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  <a:tr h="50528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  <a:tr h="241940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002060"/>
                          </a:solidFill>
                          <a:effectLst/>
                        </a:rPr>
                        <a:t>Аттестационные </a:t>
                      </a:r>
                      <a:r>
                        <a:rPr lang="ru-RU" sz="2000" b="1" dirty="0">
                          <a:solidFill>
                            <a:srgbClr val="002060"/>
                          </a:solidFill>
                          <a:effectLst/>
                        </a:rPr>
                        <a:t>комиссии федеральных органов исполнительной власти</a:t>
                      </a:r>
                      <a:endParaRPr lang="ru-RU" sz="20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002060"/>
                          </a:solidFill>
                          <a:effectLst/>
                        </a:rPr>
                        <a:t>Аттестационные </a:t>
                      </a:r>
                      <a:r>
                        <a:rPr lang="ru-RU" sz="2000" b="1" dirty="0">
                          <a:solidFill>
                            <a:srgbClr val="002060"/>
                          </a:solidFill>
                          <a:effectLst/>
                        </a:rPr>
                        <a:t>комиссии уполномоченных организаций</a:t>
                      </a:r>
                      <a:endParaRPr lang="ru-RU" sz="20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002060"/>
                          </a:solidFill>
                          <a:effectLst/>
                        </a:rPr>
                        <a:t>Аттестационные </a:t>
                      </a:r>
                      <a:r>
                        <a:rPr lang="ru-RU" sz="2000" b="1" dirty="0">
                          <a:solidFill>
                            <a:srgbClr val="002060"/>
                          </a:solidFill>
                          <a:effectLst/>
                        </a:rPr>
                        <a:t>комиссии органов исполнительной власти субъектов Российской Федерации</a:t>
                      </a:r>
                      <a:endParaRPr lang="ru-RU" sz="20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22310094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7" descr="http://www.gossov.tatarstan.ru/images/top_gossovet.gif"/>
          <p:cNvSpPr>
            <a:spLocks noChangeAspect="1" noChangeArrowheads="1"/>
          </p:cNvSpPr>
          <p:nvPr/>
        </p:nvSpPr>
        <p:spPr bwMode="auto">
          <a:xfrm>
            <a:off x="173038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1" name="AutoShape 13" descr="http://www.gossov.tatarstan.ru/images/zero.gif"/>
          <p:cNvSpPr>
            <a:spLocks noChangeAspect="1" noChangeArrowheads="1"/>
          </p:cNvSpPr>
          <p:nvPr/>
        </p:nvSpPr>
        <p:spPr bwMode="auto">
          <a:xfrm>
            <a:off x="4289425" y="1519238"/>
            <a:ext cx="1352550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6" name="AutoShape 19" descr="http://www.gossov.tatarstan.ru/images/logo_ru.gif"/>
          <p:cNvSpPr>
            <a:spLocks noChangeAspect="1" noChangeArrowheads="1"/>
          </p:cNvSpPr>
          <p:nvPr/>
        </p:nvSpPr>
        <p:spPr bwMode="auto">
          <a:xfrm>
            <a:off x="325438" y="7938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7" name="AutoShape 21" descr="http://www.gossov.tatarstan.ru/images/logo_ru.gif"/>
          <p:cNvSpPr>
            <a:spLocks noChangeAspect="1" noChangeArrowheads="1"/>
          </p:cNvSpPr>
          <p:nvPr/>
        </p:nvSpPr>
        <p:spPr bwMode="auto">
          <a:xfrm>
            <a:off x="477838" y="160338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>
              <a:defRPr/>
            </a:pPr>
            <a:endParaRPr lang="ru-RU"/>
          </a:p>
        </p:txBody>
      </p:sp>
      <p:pic>
        <p:nvPicPr>
          <p:cNvPr id="13320" name="Picture 23" descr="C:\Users\mironovou\Desktop\Безымянный.bm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7938"/>
            <a:ext cx="9153525" cy="1125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TextBox 17"/>
          <p:cNvSpPr txBox="1"/>
          <p:nvPr/>
        </p:nvSpPr>
        <p:spPr>
          <a:xfrm>
            <a:off x="3708400" y="465138"/>
            <a:ext cx="3887788" cy="3698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ru-RU" b="1" dirty="0">
                <a:latin typeface="+mj-lt"/>
              </a:rPr>
              <a:t>РЕСПУБЛИКА ТАТАРСТАН</a:t>
            </a:r>
          </a:p>
        </p:txBody>
      </p:sp>
      <p:sp>
        <p:nvSpPr>
          <p:cNvPr id="20" name="AutoShape 25" descr="http://bazazakonov.ru/upload/images/2257354/image1.png"/>
          <p:cNvSpPr>
            <a:spLocks noChangeAspect="1" noChangeArrowheads="1"/>
          </p:cNvSpPr>
          <p:nvPr/>
        </p:nvSpPr>
        <p:spPr bwMode="auto">
          <a:xfrm>
            <a:off x="630238" y="312738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>
              <a:defRPr/>
            </a:pPr>
            <a:endParaRPr lang="ru-RU"/>
          </a:p>
        </p:txBody>
      </p:sp>
      <p:pic>
        <p:nvPicPr>
          <p:cNvPr id="13326" name="Picture 14" descr="C:\Копия диска\диск  F\Миронов\Планы\подготовка к проверке НЦУКС 16_03_2012\Заслушивания\Муратов Р Ф\татарстаннннннн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915816" y="456160"/>
            <a:ext cx="576064" cy="576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Объект 2"/>
          <p:cNvSpPr txBox="1">
            <a:spLocks/>
          </p:cNvSpPr>
          <p:nvPr/>
        </p:nvSpPr>
        <p:spPr>
          <a:xfrm>
            <a:off x="285720" y="1928802"/>
            <a:ext cx="8715436" cy="4572032"/>
          </a:xfrm>
          <a:prstGeom prst="rect">
            <a:avLst/>
          </a:prstGeom>
        </p:spPr>
        <p:txBody>
          <a:bodyPr vert="horz" lIns="91440" tIns="45720" rIns="91440" bIns="45720" rtlCol="0">
            <a:normAutofit fontScale="62500" lnSpcReduction="20000"/>
          </a:bodyPr>
          <a:lstStyle/>
          <a:p>
            <a:pPr marL="0" marR="0" lvl="0" indent="45720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5. Межведомственная аттестационная комиссия</a:t>
            </a:r>
          </a:p>
          <a:p>
            <a:pPr marL="0" marR="0" lvl="0" indent="4572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проведение аттестации профессиональных аварийно-спасательных служб, профессиональных аварийно-спасательных формирований, входящих в состав сил постоянной готовности федерального уровня единой государственной системы предупреждения и ликвидации чрезвычайных ситуаций (за исключением аварийно-спасательных служб (формирований) Вооруженных Сил Российской Федерации);</a:t>
            </a:r>
          </a:p>
          <a:p>
            <a:pPr marL="0" marR="0" lvl="0" indent="4572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проведение аттестации спасателей с присвоением или подтверждением класса квалификации "спасатель международного класса";</a:t>
            </a:r>
          </a:p>
          <a:p>
            <a:pPr marL="0" marR="0" lvl="0" indent="4572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координация работы по проведению иными аттестационными комиссиями аттестации аварийно-спасательных служб (формирований), спасателей и граждан, приобретающих статус спасателя;</a:t>
            </a:r>
          </a:p>
          <a:p>
            <a:pPr marL="0" marR="0" lvl="0" indent="4572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разработка и утверждение методических рекомендаций по организации работы аттестационных комиссий федеральных органов исполнительной власти, аттестационных комиссий уполномоченных организаций, аттестационных комиссий органов исполнительной власти субъектов Российской Федерации.</a:t>
            </a: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000100" y="1285860"/>
            <a:ext cx="6875408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600" b="1" dirty="0" smtClean="0">
                <a:latin typeface="Arial" pitchFamily="34" charset="0"/>
                <a:cs typeface="Arial" pitchFamily="34" charset="0"/>
              </a:rPr>
              <a:t>Полномочия аттестационных комиссий:</a:t>
            </a:r>
          </a:p>
        </p:txBody>
      </p:sp>
    </p:spTree>
    <p:extLst>
      <p:ext uri="{BB962C8B-B14F-4D97-AF65-F5344CB8AC3E}">
        <p14:creationId xmlns:p14="http://schemas.microsoft.com/office/powerpoint/2010/main" xmlns="" val="222310094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7" descr="http://www.gossov.tatarstan.ru/images/top_gossovet.gif"/>
          <p:cNvSpPr>
            <a:spLocks noChangeAspect="1" noChangeArrowheads="1"/>
          </p:cNvSpPr>
          <p:nvPr/>
        </p:nvSpPr>
        <p:spPr bwMode="auto">
          <a:xfrm>
            <a:off x="173038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1" name="AutoShape 13" descr="http://www.gossov.tatarstan.ru/images/zero.gif"/>
          <p:cNvSpPr>
            <a:spLocks noChangeAspect="1" noChangeArrowheads="1"/>
          </p:cNvSpPr>
          <p:nvPr/>
        </p:nvSpPr>
        <p:spPr bwMode="auto">
          <a:xfrm>
            <a:off x="4289425" y="1519238"/>
            <a:ext cx="1352550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6" name="AutoShape 19" descr="http://www.gossov.tatarstan.ru/images/logo_ru.gif"/>
          <p:cNvSpPr>
            <a:spLocks noChangeAspect="1" noChangeArrowheads="1"/>
          </p:cNvSpPr>
          <p:nvPr/>
        </p:nvSpPr>
        <p:spPr bwMode="auto">
          <a:xfrm>
            <a:off x="325438" y="7938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7" name="AutoShape 21" descr="http://www.gossov.tatarstan.ru/images/logo_ru.gif"/>
          <p:cNvSpPr>
            <a:spLocks noChangeAspect="1" noChangeArrowheads="1"/>
          </p:cNvSpPr>
          <p:nvPr/>
        </p:nvSpPr>
        <p:spPr bwMode="auto">
          <a:xfrm>
            <a:off x="477838" y="160338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>
              <a:defRPr/>
            </a:pPr>
            <a:endParaRPr lang="ru-RU"/>
          </a:p>
        </p:txBody>
      </p:sp>
      <p:pic>
        <p:nvPicPr>
          <p:cNvPr id="13320" name="Picture 23" descr="C:\Users\mironovou\Desktop\Безымянный.bm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7938"/>
            <a:ext cx="9153525" cy="1125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TextBox 17"/>
          <p:cNvSpPr txBox="1"/>
          <p:nvPr/>
        </p:nvSpPr>
        <p:spPr>
          <a:xfrm>
            <a:off x="3708400" y="465138"/>
            <a:ext cx="3887788" cy="3698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ru-RU" b="1" dirty="0">
                <a:latin typeface="+mj-lt"/>
              </a:rPr>
              <a:t>РЕСПУБЛИКА ТАТАРСТАН</a:t>
            </a:r>
          </a:p>
        </p:txBody>
      </p:sp>
      <p:sp>
        <p:nvSpPr>
          <p:cNvPr id="20" name="AutoShape 25" descr="http://bazazakonov.ru/upload/images/2257354/image1.png"/>
          <p:cNvSpPr>
            <a:spLocks noChangeAspect="1" noChangeArrowheads="1"/>
          </p:cNvSpPr>
          <p:nvPr/>
        </p:nvSpPr>
        <p:spPr bwMode="auto">
          <a:xfrm>
            <a:off x="630238" y="312738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>
              <a:defRPr/>
            </a:pPr>
            <a:endParaRPr lang="ru-RU"/>
          </a:p>
        </p:txBody>
      </p:sp>
      <p:pic>
        <p:nvPicPr>
          <p:cNvPr id="13326" name="Picture 14" descr="C:\Копия диска\диск  F\Миронов\Планы\подготовка к проверке НЦУКС 16_03_2012\Заслушивания\Муратов Р Ф\татарстаннннннн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915816" y="456160"/>
            <a:ext cx="576064" cy="576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1000100" y="1142984"/>
            <a:ext cx="6875408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600" b="1" dirty="0" smtClean="0">
                <a:latin typeface="Arial" pitchFamily="34" charset="0"/>
                <a:cs typeface="Arial" pitchFamily="34" charset="0"/>
              </a:rPr>
              <a:t>Полномочия аттестационных комиссий: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14282" y="1643050"/>
            <a:ext cx="8786874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ru-RU" sz="2000" b="1" dirty="0" smtClean="0"/>
              <a:t>6. Аттестационные комиссии федеральных органов исполнительной власти</a:t>
            </a:r>
          </a:p>
          <a:p>
            <a:pPr indent="457200" algn="just">
              <a:buNone/>
            </a:pPr>
            <a:r>
              <a:rPr lang="ru-RU" sz="1600" dirty="0" smtClean="0"/>
              <a:t>а) АСС (формирований), созданных в соответствующих федеральных органах исполнительной власти;</a:t>
            </a:r>
          </a:p>
          <a:p>
            <a:pPr indent="457200" algn="just">
              <a:buNone/>
            </a:pPr>
            <a:r>
              <a:rPr lang="ru-RU" sz="1600" dirty="0" smtClean="0"/>
              <a:t>б) АСС (формирований), созданных организациями, находящимися в ведении соответствующих федеральных органов исполнительной власти и (или) входящих в сферу деятельности соответствующих федеральных органов исполнительной власти;</a:t>
            </a:r>
          </a:p>
          <a:p>
            <a:pPr indent="457200" algn="just">
              <a:buNone/>
            </a:pPr>
            <a:r>
              <a:rPr lang="ru-RU" sz="1600" dirty="0" smtClean="0"/>
              <a:t>в) АСС (формирований), созданных организациями, эксплуатирующими и (или) обслуживающими объекты, находящиеся в ведении и (или) входящие в сферу деятельности соответствующих федеральных органов исполнительной власти;</a:t>
            </a:r>
          </a:p>
          <a:p>
            <a:pPr indent="457200" algn="just">
              <a:buNone/>
            </a:pPr>
            <a:r>
              <a:rPr lang="ru-RU" sz="1600" dirty="0" smtClean="0"/>
              <a:t>г) подразделений пожарной охраны, выполняющих функции по проведению АСР в организациях (на объектах), находящихся в ведении соответствующих федеральных органов исполнительной власти и (или) входящих в сферу деятельности соответствующих федеральных органов исполнительной власти;</a:t>
            </a:r>
          </a:p>
          <a:p>
            <a:pPr indent="457200" algn="just">
              <a:buNone/>
            </a:pPr>
            <a:r>
              <a:rPr lang="ru-RU" sz="1600" dirty="0" err="1" smtClean="0"/>
              <a:t>д</a:t>
            </a:r>
            <a:r>
              <a:rPr lang="ru-RU" sz="1600" dirty="0" smtClean="0"/>
              <a:t>) АСС (формирований), обслуживающих организации или их представительства и филиалы, осуществляющие один или несколько видов деятельности, при осуществлении которых законодательством РФ предусмотрено обязательное наличие в указанных организациях собственных АСС (формирований), - в случаях, предусмотренных </a:t>
            </a:r>
            <a:r>
              <a:rPr lang="ru-RU" sz="1600" dirty="0" smtClean="0">
                <a:hlinkClick r:id="rId4" tooltip="Постановление Правительства РФ от 22.12.2011 N 1091 &quot;О некоторых вопросах аттестации аварийно-спасательных служб, аварийно-спасательных формирований, спасателей и граждан, приобретающих статус спасателя&quot; (вместе с &quot;Положением о проведении аттестации авари"/>
              </a:rPr>
              <a:t>пунктами 6</a:t>
            </a:r>
            <a:r>
              <a:rPr lang="ru-RU" sz="1600" dirty="0" smtClean="0"/>
              <a:t> и </a:t>
            </a:r>
            <a:r>
              <a:rPr lang="ru-RU" sz="1600" dirty="0" smtClean="0">
                <a:hlinkClick r:id="rId5" tooltip="Постановление Правительства РФ от 22.12.2011 N 1091 &quot;О некоторых вопросах аттестации аварийно-спасательных служб, аварийно-спасательных формирований, спасателей и граждан, приобретающих статус спасателя&quot; (вместе с &quot;Положением о проведении аттестации авари"/>
              </a:rPr>
              <a:t>7</a:t>
            </a:r>
            <a:r>
              <a:rPr lang="ru-RU" sz="1600" dirty="0" smtClean="0"/>
              <a:t> Положения о проведении аттестации;</a:t>
            </a:r>
          </a:p>
          <a:p>
            <a:pPr indent="457200" algn="just">
              <a:buNone/>
            </a:pPr>
            <a:r>
              <a:rPr lang="ru-RU" sz="1600" dirty="0" smtClean="0"/>
              <a:t>е) спасателей, входящих в состав АСС (формирований), указанных в </a:t>
            </a:r>
            <a:r>
              <a:rPr lang="ru-RU" sz="1600" dirty="0" smtClean="0">
                <a:hlinkClick r:id="" tooltip="Ссылка на текущий документ"/>
              </a:rPr>
              <a:t>подпунктах "а"</a:t>
            </a:r>
            <a:r>
              <a:rPr lang="ru-RU" sz="1600" dirty="0" smtClean="0"/>
              <a:t>, </a:t>
            </a:r>
            <a:r>
              <a:rPr lang="ru-RU" sz="1600" dirty="0" smtClean="0">
                <a:hlinkClick r:id="" tooltip="Ссылка на текущий документ"/>
              </a:rPr>
              <a:t>"б"</a:t>
            </a:r>
            <a:r>
              <a:rPr lang="ru-RU" sz="1600" dirty="0" smtClean="0"/>
              <a:t>, </a:t>
            </a:r>
            <a:r>
              <a:rPr lang="ru-RU" sz="1600" dirty="0" smtClean="0">
                <a:hlinkClick r:id="" tooltip="Ссылка на текущий документ"/>
              </a:rPr>
              <a:t>"в"</a:t>
            </a:r>
            <a:r>
              <a:rPr lang="ru-RU" sz="1600" dirty="0" smtClean="0"/>
              <a:t>, </a:t>
            </a:r>
            <a:r>
              <a:rPr lang="ru-RU" sz="1600" dirty="0" smtClean="0">
                <a:hlinkClick r:id="" tooltip="Ссылка на текущий документ"/>
              </a:rPr>
              <a:t>"г"</a:t>
            </a:r>
            <a:r>
              <a:rPr lang="ru-RU" sz="1600" dirty="0" smtClean="0"/>
              <a:t>, </a:t>
            </a:r>
            <a:r>
              <a:rPr lang="ru-RU" sz="1600" dirty="0" smtClean="0">
                <a:hlinkClick r:id="" tooltip="Ссылка на текущий документ"/>
              </a:rPr>
              <a:t>"</a:t>
            </a:r>
            <a:r>
              <a:rPr lang="ru-RU" sz="1600" dirty="0" err="1" smtClean="0">
                <a:hlinkClick r:id="" tooltip="Ссылка на текущий документ"/>
              </a:rPr>
              <a:t>д</a:t>
            </a:r>
            <a:r>
              <a:rPr lang="ru-RU" sz="1600" dirty="0" smtClean="0">
                <a:hlinkClick r:id="" tooltip="Ссылка на текущий документ"/>
              </a:rPr>
              <a:t>" настоящего пункта</a:t>
            </a:r>
            <a:r>
              <a:rPr lang="ru-RU" sz="1600" dirty="0" smtClean="0"/>
              <a:t>, с присвоением (подтверждением) класса квалификации до "спасатель первого класса" включительно.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22310094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7" descr="http://www.gossov.tatarstan.ru/images/top_gossovet.gif"/>
          <p:cNvSpPr>
            <a:spLocks noChangeAspect="1" noChangeArrowheads="1"/>
          </p:cNvSpPr>
          <p:nvPr/>
        </p:nvSpPr>
        <p:spPr bwMode="auto">
          <a:xfrm>
            <a:off x="173038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1" name="AutoShape 13" descr="http://www.gossov.tatarstan.ru/images/zero.gif"/>
          <p:cNvSpPr>
            <a:spLocks noChangeAspect="1" noChangeArrowheads="1"/>
          </p:cNvSpPr>
          <p:nvPr/>
        </p:nvSpPr>
        <p:spPr bwMode="auto">
          <a:xfrm>
            <a:off x="4289425" y="1519238"/>
            <a:ext cx="1352550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6" name="AutoShape 19" descr="http://www.gossov.tatarstan.ru/images/logo_ru.gif"/>
          <p:cNvSpPr>
            <a:spLocks noChangeAspect="1" noChangeArrowheads="1"/>
          </p:cNvSpPr>
          <p:nvPr/>
        </p:nvSpPr>
        <p:spPr bwMode="auto">
          <a:xfrm>
            <a:off x="325438" y="7938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7" name="AutoShape 21" descr="http://www.gossov.tatarstan.ru/images/logo_ru.gif"/>
          <p:cNvSpPr>
            <a:spLocks noChangeAspect="1" noChangeArrowheads="1"/>
          </p:cNvSpPr>
          <p:nvPr/>
        </p:nvSpPr>
        <p:spPr bwMode="auto">
          <a:xfrm>
            <a:off x="477838" y="160338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>
              <a:defRPr/>
            </a:pPr>
            <a:endParaRPr lang="ru-RU"/>
          </a:p>
        </p:txBody>
      </p:sp>
      <p:pic>
        <p:nvPicPr>
          <p:cNvPr id="13320" name="Picture 23" descr="C:\Users\mironovou\Desktop\Безымянный.bm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7938"/>
            <a:ext cx="9153525" cy="1125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TextBox 17"/>
          <p:cNvSpPr txBox="1"/>
          <p:nvPr/>
        </p:nvSpPr>
        <p:spPr>
          <a:xfrm>
            <a:off x="3708400" y="465138"/>
            <a:ext cx="3887788" cy="3698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ru-RU" b="1" dirty="0">
                <a:latin typeface="+mj-lt"/>
              </a:rPr>
              <a:t>РЕСПУБЛИКА ТАТАРСТАН</a:t>
            </a:r>
          </a:p>
        </p:txBody>
      </p:sp>
      <p:sp>
        <p:nvSpPr>
          <p:cNvPr id="20" name="AutoShape 25" descr="http://bazazakonov.ru/upload/images/2257354/image1.png"/>
          <p:cNvSpPr>
            <a:spLocks noChangeAspect="1" noChangeArrowheads="1"/>
          </p:cNvSpPr>
          <p:nvPr/>
        </p:nvSpPr>
        <p:spPr bwMode="auto">
          <a:xfrm>
            <a:off x="630238" y="312738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>
              <a:defRPr/>
            </a:pPr>
            <a:endParaRPr lang="ru-RU"/>
          </a:p>
        </p:txBody>
      </p:sp>
      <p:pic>
        <p:nvPicPr>
          <p:cNvPr id="13326" name="Picture 14" descr="C:\Копия диска\диск  F\Миронов\Планы\подготовка к проверке НЦУКС 16_03_2012\Заслушивания\Муратов Р Ф\татарстаннннннн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915816" y="456160"/>
            <a:ext cx="576064" cy="576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1000100" y="1142984"/>
            <a:ext cx="6875408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600" b="1" dirty="0" smtClean="0">
                <a:latin typeface="Arial" pitchFamily="34" charset="0"/>
                <a:cs typeface="Arial" pitchFamily="34" charset="0"/>
              </a:rPr>
              <a:t>Полномочия аттестационных комиссий: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14282" y="1643050"/>
            <a:ext cx="8786873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>
              <a:buNone/>
            </a:pPr>
            <a:r>
              <a:rPr lang="ru-RU" b="1" dirty="0" smtClean="0">
                <a:solidFill>
                  <a:srgbClr val="002060"/>
                </a:solidFill>
              </a:rPr>
              <a:t>7. Аттестационные комиссии уполномоченных организаций (</a:t>
            </a:r>
            <a:r>
              <a:rPr lang="ru-RU" b="1" dirty="0" err="1" smtClean="0">
                <a:solidFill>
                  <a:srgbClr val="002060"/>
                </a:solidFill>
              </a:rPr>
              <a:t>Росатом</a:t>
            </a:r>
            <a:r>
              <a:rPr lang="ru-RU" b="1" dirty="0" smtClean="0">
                <a:solidFill>
                  <a:srgbClr val="002060"/>
                </a:solidFill>
              </a:rPr>
              <a:t>)</a:t>
            </a:r>
          </a:p>
          <a:p>
            <a:pPr indent="457200" algn="just">
              <a:buNone/>
            </a:pPr>
            <a:r>
              <a:rPr lang="ru-RU" dirty="0" smtClean="0"/>
              <a:t> </a:t>
            </a:r>
            <a:r>
              <a:rPr lang="ru-RU" sz="1600" dirty="0" smtClean="0"/>
              <a:t>а) АСС (формирований), созданных в соответствующих уполномоченных организациях;</a:t>
            </a:r>
          </a:p>
          <a:p>
            <a:pPr indent="457200" algn="just">
              <a:buNone/>
            </a:pPr>
            <a:r>
              <a:rPr lang="ru-RU" sz="1600" dirty="0" smtClean="0"/>
              <a:t>б) АСС (формирований), созданных организациями, находящимися в ведении соответствующих уполномоченных организаций и (или) осуществляющими деятельность, входящую в сферу деятельности соответствующих уполномоченных организаций;</a:t>
            </a:r>
          </a:p>
          <a:p>
            <a:pPr indent="457200" algn="just">
              <a:buNone/>
            </a:pPr>
            <a:r>
              <a:rPr lang="ru-RU" sz="1600" dirty="0" smtClean="0"/>
              <a:t>в) АСС (формирований), созданных организациями, эксплуатирующими и (или) обслуживающими объекты, находящиеся в ведении этих организаций, и (или) осуществляющие деятельность, входящую в сферу деятельности соответствующих уполномоченных организаций;</a:t>
            </a:r>
          </a:p>
          <a:p>
            <a:pPr indent="457200" algn="just">
              <a:buNone/>
            </a:pPr>
            <a:r>
              <a:rPr lang="ru-RU" sz="1600" dirty="0" smtClean="0"/>
              <a:t>г) подразделений пожарной охраны, выполняющих функции по проведению АСР на объектах (в организациях), находящихся в ведении этих организаций, и (или) осуществляющих деятельность, входящую в сферу деятельности соответствующих уполномоченных организаций;</a:t>
            </a:r>
          </a:p>
          <a:p>
            <a:pPr indent="457200" algn="just">
              <a:buNone/>
            </a:pPr>
            <a:r>
              <a:rPr lang="ru-RU" sz="1600" dirty="0" err="1" smtClean="0"/>
              <a:t>д</a:t>
            </a:r>
            <a:r>
              <a:rPr lang="ru-RU" sz="1600" dirty="0" smtClean="0"/>
              <a:t>) АСС (формирований), обслуживающих организации или их представительства и филиалы, осуществляющие один или несколько видов деятельности, при осуществлении которых законодательством Российской Федерации предусмотрено обязательное наличие в указанных организациях собственных аварийно-спасательных служб (формирований), - в случаях, предусмотренных </a:t>
            </a:r>
            <a:r>
              <a:rPr lang="ru-RU" sz="1600" dirty="0" smtClean="0">
                <a:hlinkClick r:id="rId4" tooltip="Постановление Правительства РФ от 22.12.2011 N 1091 &quot;О некоторых вопросах аттестации аварийно-спасательных служб, аварийно-спасательных формирований, спасателей и граждан, приобретающих статус спасателя&quot; (вместе с &quot;Положением о проведении аттестации авари"/>
              </a:rPr>
              <a:t>пунктами 6</a:t>
            </a:r>
            <a:r>
              <a:rPr lang="ru-RU" sz="1600" dirty="0" smtClean="0"/>
              <a:t> и </a:t>
            </a:r>
            <a:r>
              <a:rPr lang="ru-RU" sz="1600" dirty="0" smtClean="0">
                <a:hlinkClick r:id="rId5" tooltip="Постановление Правительства РФ от 22.12.2011 N 1091 &quot;О некоторых вопросах аттестации аварийно-спасательных служб, аварийно-спасательных формирований, спасателей и граждан, приобретающих статус спасателя&quot; (вместе с &quot;Положением о проведении аттестации авари"/>
              </a:rPr>
              <a:t>7</a:t>
            </a:r>
            <a:r>
              <a:rPr lang="ru-RU" sz="1600" dirty="0" smtClean="0"/>
              <a:t> Положения о проведении аттестации;</a:t>
            </a:r>
          </a:p>
          <a:p>
            <a:pPr indent="457200" algn="just">
              <a:buNone/>
            </a:pPr>
            <a:r>
              <a:rPr lang="ru-RU" sz="1600" dirty="0" smtClean="0"/>
              <a:t>е) спасателей, входящих в состав АСС (формирований), указанных в </a:t>
            </a:r>
            <a:r>
              <a:rPr lang="ru-RU" sz="1600" dirty="0" smtClean="0">
                <a:hlinkClick r:id="" tooltip="Ссылка на текущий документ"/>
              </a:rPr>
              <a:t>подпунктах "а"</a:t>
            </a:r>
            <a:r>
              <a:rPr lang="ru-RU" sz="1600" dirty="0" smtClean="0"/>
              <a:t>, </a:t>
            </a:r>
            <a:r>
              <a:rPr lang="ru-RU" sz="1600" dirty="0" smtClean="0">
                <a:hlinkClick r:id="" tooltip="Ссылка на текущий документ"/>
              </a:rPr>
              <a:t>"б"</a:t>
            </a:r>
            <a:r>
              <a:rPr lang="ru-RU" sz="1600" dirty="0" smtClean="0"/>
              <a:t>, </a:t>
            </a:r>
            <a:r>
              <a:rPr lang="ru-RU" sz="1600" dirty="0" smtClean="0">
                <a:hlinkClick r:id="" tooltip="Ссылка на текущий документ"/>
              </a:rPr>
              <a:t>"в"</a:t>
            </a:r>
            <a:r>
              <a:rPr lang="ru-RU" sz="1600" dirty="0" smtClean="0"/>
              <a:t>, </a:t>
            </a:r>
            <a:r>
              <a:rPr lang="ru-RU" sz="1600" dirty="0" smtClean="0">
                <a:hlinkClick r:id="" tooltip="Ссылка на текущий документ"/>
              </a:rPr>
              <a:t>"г"</a:t>
            </a:r>
            <a:r>
              <a:rPr lang="ru-RU" sz="1600" dirty="0" smtClean="0"/>
              <a:t>, </a:t>
            </a:r>
            <a:r>
              <a:rPr lang="ru-RU" sz="1600" dirty="0" smtClean="0">
                <a:hlinkClick r:id="" tooltip="Ссылка на текущий документ"/>
              </a:rPr>
              <a:t>"</a:t>
            </a:r>
            <a:r>
              <a:rPr lang="ru-RU" sz="1600" dirty="0" err="1" smtClean="0">
                <a:hlinkClick r:id="" tooltip="Ссылка на текущий документ"/>
              </a:rPr>
              <a:t>д</a:t>
            </a:r>
            <a:r>
              <a:rPr lang="ru-RU" sz="1600" dirty="0" smtClean="0">
                <a:hlinkClick r:id="" tooltip="Ссылка на текущий документ"/>
              </a:rPr>
              <a:t>" настоящего пункта</a:t>
            </a:r>
            <a:r>
              <a:rPr lang="ru-RU" sz="1600" dirty="0" smtClean="0"/>
              <a:t>, с присвоением (подтверждением) класса квалификации до "спасатель первого класса" включительно.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22310094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7" descr="http://www.gossov.tatarstan.ru/images/top_gossovet.gif"/>
          <p:cNvSpPr>
            <a:spLocks noChangeAspect="1" noChangeArrowheads="1"/>
          </p:cNvSpPr>
          <p:nvPr/>
        </p:nvSpPr>
        <p:spPr bwMode="auto">
          <a:xfrm>
            <a:off x="173038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1" name="AutoShape 13" descr="http://www.gossov.tatarstan.ru/images/zero.gif"/>
          <p:cNvSpPr>
            <a:spLocks noChangeAspect="1" noChangeArrowheads="1"/>
          </p:cNvSpPr>
          <p:nvPr/>
        </p:nvSpPr>
        <p:spPr bwMode="auto">
          <a:xfrm>
            <a:off x="4289425" y="1519238"/>
            <a:ext cx="1352550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6" name="AutoShape 19" descr="http://www.gossov.tatarstan.ru/images/logo_ru.gif"/>
          <p:cNvSpPr>
            <a:spLocks noChangeAspect="1" noChangeArrowheads="1"/>
          </p:cNvSpPr>
          <p:nvPr/>
        </p:nvSpPr>
        <p:spPr bwMode="auto">
          <a:xfrm>
            <a:off x="325438" y="7938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7" name="AutoShape 21" descr="http://www.gossov.tatarstan.ru/images/logo_ru.gif"/>
          <p:cNvSpPr>
            <a:spLocks noChangeAspect="1" noChangeArrowheads="1"/>
          </p:cNvSpPr>
          <p:nvPr/>
        </p:nvSpPr>
        <p:spPr bwMode="auto">
          <a:xfrm>
            <a:off x="477838" y="160338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>
              <a:defRPr/>
            </a:pPr>
            <a:endParaRPr lang="ru-RU"/>
          </a:p>
        </p:txBody>
      </p:sp>
      <p:pic>
        <p:nvPicPr>
          <p:cNvPr id="13320" name="Picture 23" descr="C:\Users\mironovou\Desktop\Безымянный.bm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7938"/>
            <a:ext cx="9153525" cy="1125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TextBox 17"/>
          <p:cNvSpPr txBox="1"/>
          <p:nvPr/>
        </p:nvSpPr>
        <p:spPr>
          <a:xfrm>
            <a:off x="3708400" y="465138"/>
            <a:ext cx="3887788" cy="3698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ru-RU" b="1" dirty="0">
                <a:latin typeface="+mj-lt"/>
              </a:rPr>
              <a:t>РЕСПУБЛИКА ТАТАРСТАН</a:t>
            </a:r>
          </a:p>
        </p:txBody>
      </p:sp>
      <p:sp>
        <p:nvSpPr>
          <p:cNvPr id="20" name="AutoShape 25" descr="http://bazazakonov.ru/upload/images/2257354/image1.png"/>
          <p:cNvSpPr>
            <a:spLocks noChangeAspect="1" noChangeArrowheads="1"/>
          </p:cNvSpPr>
          <p:nvPr/>
        </p:nvSpPr>
        <p:spPr bwMode="auto">
          <a:xfrm>
            <a:off x="630238" y="312738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>
              <a:defRPr/>
            </a:pPr>
            <a:endParaRPr lang="ru-RU"/>
          </a:p>
        </p:txBody>
      </p:sp>
      <p:pic>
        <p:nvPicPr>
          <p:cNvPr id="13326" name="Picture 14" descr="C:\Копия диска\диск  F\Миронов\Планы\подготовка к проверке НЦУКС 16_03_2012\Заслушивания\Муратов Р Ф\татарстаннннннн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915816" y="456160"/>
            <a:ext cx="576064" cy="576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1000100" y="1142984"/>
            <a:ext cx="6875408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600" b="1" dirty="0" smtClean="0">
                <a:latin typeface="Arial" pitchFamily="34" charset="0"/>
                <a:cs typeface="Arial" pitchFamily="34" charset="0"/>
              </a:rPr>
              <a:t>Полномочия аттестационных комиссий: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42844" y="1564243"/>
            <a:ext cx="8786874" cy="52937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 algn="just">
              <a:buNone/>
            </a:pPr>
            <a:r>
              <a:rPr lang="ru-RU" b="1" dirty="0" smtClean="0">
                <a:solidFill>
                  <a:srgbClr val="002060"/>
                </a:solidFill>
              </a:rPr>
              <a:t>8. Аттестационные комиссии органов исполнительной власти субъектов Российской Федерации</a:t>
            </a:r>
          </a:p>
          <a:p>
            <a:pPr indent="457200">
              <a:buNone/>
            </a:pPr>
            <a:r>
              <a:rPr lang="ru-RU" dirty="0" smtClean="0"/>
              <a:t> а) АСС (формирований), созданных органами исполнительной власти субъектов Российской Федерации, организациями, находящимися в сфере их ведения (за исключением организаций, эксплуатирующих опасные производственные объекты &lt;1&gt;), и органами местного самоуправления;</a:t>
            </a:r>
          </a:p>
          <a:p>
            <a:pPr indent="457200">
              <a:buNone/>
            </a:pPr>
            <a:r>
              <a:rPr lang="ru-RU" dirty="0" smtClean="0"/>
              <a:t>--------------------------------</a:t>
            </a:r>
          </a:p>
          <a:p>
            <a:pPr indent="457200">
              <a:buNone/>
            </a:pPr>
            <a:r>
              <a:rPr lang="ru-RU" sz="1600" dirty="0" smtClean="0"/>
              <a:t>&lt;1&gt; Аттестация АСС (формирований) организаций, эксплуатирующих опасные производственные объекты, проводится в соответствии с </a:t>
            </a:r>
            <a:r>
              <a:rPr lang="ru-RU" sz="1600" dirty="0" smtClean="0">
                <a:hlinkClick r:id="" tooltip="Ссылка на текущий документ"/>
              </a:rPr>
              <a:t>пунктами 6</a:t>
            </a:r>
            <a:r>
              <a:rPr lang="ru-RU" sz="1600" dirty="0" smtClean="0"/>
              <a:t> и </a:t>
            </a:r>
            <a:r>
              <a:rPr lang="ru-RU" sz="1600" dirty="0" smtClean="0">
                <a:hlinkClick r:id="" tooltip="Ссылка на текущий документ"/>
              </a:rPr>
              <a:t>7</a:t>
            </a:r>
            <a:r>
              <a:rPr lang="ru-RU" sz="1600" dirty="0" smtClean="0"/>
              <a:t> настоящего Положения.</a:t>
            </a:r>
          </a:p>
          <a:p>
            <a:pPr indent="457200">
              <a:buNone/>
            </a:pPr>
            <a:r>
              <a:rPr lang="ru-RU" dirty="0" smtClean="0"/>
              <a:t> </a:t>
            </a:r>
          </a:p>
          <a:p>
            <a:pPr indent="457200">
              <a:buNone/>
            </a:pPr>
            <a:r>
              <a:rPr lang="ru-RU" dirty="0" smtClean="0"/>
              <a:t>б) подразделений пожарной охраны, выполняющих функции по проведению аварийно-спасательных работ на территориях субъектов Российской Федерации;</a:t>
            </a:r>
          </a:p>
          <a:p>
            <a:pPr indent="457200">
              <a:buNone/>
            </a:pPr>
            <a:r>
              <a:rPr lang="ru-RU" dirty="0" smtClean="0"/>
              <a:t>в) АСФ, созданных общественными объединениями, уставными задачами которых является участие в проведении на территории субъектов Российской Федерации работ по ликвидации чрезвычайных ситуаций;</a:t>
            </a:r>
          </a:p>
          <a:p>
            <a:pPr indent="457200">
              <a:buNone/>
            </a:pPr>
            <a:r>
              <a:rPr lang="ru-RU" dirty="0" smtClean="0"/>
              <a:t>г) спасателей, входящих в состав АСС (формирований), перечисленных в </a:t>
            </a:r>
            <a:r>
              <a:rPr lang="ru-RU" dirty="0" smtClean="0">
                <a:hlinkClick r:id="" tooltip="Ссылка на текущий документ"/>
              </a:rPr>
              <a:t>подпунктах "а"</a:t>
            </a:r>
            <a:r>
              <a:rPr lang="ru-RU" dirty="0" smtClean="0"/>
              <a:t>, </a:t>
            </a:r>
            <a:r>
              <a:rPr lang="ru-RU" dirty="0" smtClean="0">
                <a:hlinkClick r:id="" tooltip="Ссылка на текущий документ"/>
              </a:rPr>
              <a:t>"б"</a:t>
            </a:r>
            <a:r>
              <a:rPr lang="ru-RU" dirty="0" smtClean="0"/>
              <a:t>, </a:t>
            </a:r>
            <a:r>
              <a:rPr lang="ru-RU" dirty="0" smtClean="0">
                <a:hlinkClick r:id="" tooltip="Ссылка на текущий документ"/>
              </a:rPr>
              <a:t>"в" настоящего пункта</a:t>
            </a:r>
            <a:r>
              <a:rPr lang="ru-RU" dirty="0" smtClean="0"/>
              <a:t>, а также спасателей, не входящих в состав АСС (формирований), с присвоением (подтверждением) класса квалификации до "спасатель первого класса" включительно.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22310094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7" descr="http://www.gossov.tatarstan.ru/images/top_gossovet.gif"/>
          <p:cNvSpPr>
            <a:spLocks noChangeAspect="1" noChangeArrowheads="1"/>
          </p:cNvSpPr>
          <p:nvPr/>
        </p:nvSpPr>
        <p:spPr bwMode="auto">
          <a:xfrm>
            <a:off x="173038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1" name="AutoShape 13" descr="http://www.gossov.tatarstan.ru/images/zero.gif"/>
          <p:cNvSpPr>
            <a:spLocks noChangeAspect="1" noChangeArrowheads="1"/>
          </p:cNvSpPr>
          <p:nvPr/>
        </p:nvSpPr>
        <p:spPr bwMode="auto">
          <a:xfrm>
            <a:off x="4289425" y="1519238"/>
            <a:ext cx="1352550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6" name="AutoShape 19" descr="http://www.gossov.tatarstan.ru/images/logo_ru.gif"/>
          <p:cNvSpPr>
            <a:spLocks noChangeAspect="1" noChangeArrowheads="1"/>
          </p:cNvSpPr>
          <p:nvPr/>
        </p:nvSpPr>
        <p:spPr bwMode="auto">
          <a:xfrm>
            <a:off x="325438" y="7938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7" name="AutoShape 21" descr="http://www.gossov.tatarstan.ru/images/logo_ru.gif"/>
          <p:cNvSpPr>
            <a:spLocks noChangeAspect="1" noChangeArrowheads="1"/>
          </p:cNvSpPr>
          <p:nvPr/>
        </p:nvSpPr>
        <p:spPr bwMode="auto">
          <a:xfrm>
            <a:off x="477838" y="160338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>
              <a:defRPr/>
            </a:pPr>
            <a:endParaRPr lang="ru-RU"/>
          </a:p>
        </p:txBody>
      </p:sp>
      <p:pic>
        <p:nvPicPr>
          <p:cNvPr id="13320" name="Picture 23" descr="C:\Users\mironovou\Desktop\Безымянный.bmp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7938"/>
            <a:ext cx="9153525" cy="1125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TextBox 17"/>
          <p:cNvSpPr txBox="1"/>
          <p:nvPr/>
        </p:nvSpPr>
        <p:spPr>
          <a:xfrm>
            <a:off x="3708400" y="465138"/>
            <a:ext cx="3887788" cy="3698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ru-RU" b="1" dirty="0">
                <a:latin typeface="+mj-lt"/>
              </a:rPr>
              <a:t>РЕСПУБЛИКА ТАТАРСТАН</a:t>
            </a:r>
          </a:p>
        </p:txBody>
      </p:sp>
      <p:sp>
        <p:nvSpPr>
          <p:cNvPr id="20" name="AutoShape 25" descr="http://bazazakonov.ru/upload/images/2257354/image1.png"/>
          <p:cNvSpPr>
            <a:spLocks noChangeAspect="1" noChangeArrowheads="1"/>
          </p:cNvSpPr>
          <p:nvPr/>
        </p:nvSpPr>
        <p:spPr bwMode="auto">
          <a:xfrm>
            <a:off x="630238" y="312738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>
              <a:defRPr/>
            </a:pPr>
            <a:endParaRPr lang="ru-RU"/>
          </a:p>
        </p:txBody>
      </p:sp>
      <p:pic>
        <p:nvPicPr>
          <p:cNvPr id="13326" name="Picture 14" descr="C:\Копия диска\диск  F\Миронов\Планы\подготовка к проверке НЦУКС 16_03_2012\Заслушивания\Муратов Р Ф\татарстаннннннн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915816" y="456160"/>
            <a:ext cx="576064" cy="576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1071538" y="1214422"/>
            <a:ext cx="6469400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600" b="1" dirty="0" smtClean="0">
                <a:latin typeface="Arial" pitchFamily="34" charset="0"/>
                <a:cs typeface="Arial" pitchFamily="34" charset="0"/>
              </a:rPr>
              <a:t>Виды аварийно-спасательных работ: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14282" y="1928802"/>
            <a:ext cx="857256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Поисково-спасательные 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Горноспасательные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Газоспасательные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Противофонтанные работы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Аварийно-спасательные работы, связанные с тушением пожаров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Работы по ликвидации медико-санитарных последствий чрезвычайных ситуаций</a:t>
            </a:r>
          </a:p>
        </p:txBody>
      </p:sp>
    </p:spTree>
    <p:extLst>
      <p:ext uri="{BB962C8B-B14F-4D97-AF65-F5344CB8AC3E}">
        <p14:creationId xmlns:p14="http://schemas.microsoft.com/office/powerpoint/2010/main" xmlns="" val="222310094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7" descr="http://www.gossov.tatarstan.ru/images/top_gossovet.gif"/>
          <p:cNvSpPr>
            <a:spLocks noChangeAspect="1" noChangeArrowheads="1"/>
          </p:cNvSpPr>
          <p:nvPr/>
        </p:nvSpPr>
        <p:spPr bwMode="auto">
          <a:xfrm>
            <a:off x="173038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1" name="AutoShape 13" descr="http://www.gossov.tatarstan.ru/images/zero.gif"/>
          <p:cNvSpPr>
            <a:spLocks noChangeAspect="1" noChangeArrowheads="1"/>
          </p:cNvSpPr>
          <p:nvPr/>
        </p:nvSpPr>
        <p:spPr bwMode="auto">
          <a:xfrm>
            <a:off x="4289425" y="1519238"/>
            <a:ext cx="1352550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6" name="AutoShape 19" descr="http://www.gossov.tatarstan.ru/images/logo_ru.gif"/>
          <p:cNvSpPr>
            <a:spLocks noChangeAspect="1" noChangeArrowheads="1"/>
          </p:cNvSpPr>
          <p:nvPr/>
        </p:nvSpPr>
        <p:spPr bwMode="auto">
          <a:xfrm>
            <a:off x="325438" y="7938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7" name="AutoShape 21" descr="http://www.gossov.tatarstan.ru/images/logo_ru.gif"/>
          <p:cNvSpPr>
            <a:spLocks noChangeAspect="1" noChangeArrowheads="1"/>
          </p:cNvSpPr>
          <p:nvPr/>
        </p:nvSpPr>
        <p:spPr bwMode="auto">
          <a:xfrm>
            <a:off x="477838" y="160338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>
              <a:defRPr/>
            </a:pPr>
            <a:endParaRPr lang="ru-RU"/>
          </a:p>
        </p:txBody>
      </p:sp>
      <p:pic>
        <p:nvPicPr>
          <p:cNvPr id="13320" name="Picture 23" descr="C:\Users\mironovou\Desktop\Безымянный.bm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7938"/>
            <a:ext cx="9153525" cy="1125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TextBox 17"/>
          <p:cNvSpPr txBox="1"/>
          <p:nvPr/>
        </p:nvSpPr>
        <p:spPr>
          <a:xfrm>
            <a:off x="3708400" y="465138"/>
            <a:ext cx="3887788" cy="3698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ru-RU" b="1" dirty="0">
                <a:latin typeface="+mj-lt"/>
              </a:rPr>
              <a:t>РЕСПУБЛИКА ТАТАРСТАН</a:t>
            </a:r>
          </a:p>
        </p:txBody>
      </p:sp>
      <p:sp>
        <p:nvSpPr>
          <p:cNvPr id="20" name="AutoShape 25" descr="http://bazazakonov.ru/upload/images/2257354/image1.png"/>
          <p:cNvSpPr>
            <a:spLocks noChangeAspect="1" noChangeArrowheads="1"/>
          </p:cNvSpPr>
          <p:nvPr/>
        </p:nvSpPr>
        <p:spPr bwMode="auto">
          <a:xfrm>
            <a:off x="630238" y="312738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>
              <a:defRPr/>
            </a:pPr>
            <a:endParaRPr lang="ru-RU"/>
          </a:p>
        </p:txBody>
      </p:sp>
      <p:pic>
        <p:nvPicPr>
          <p:cNvPr id="13326" name="Picture 14" descr="C:\Копия диска\диск  F\Миронов\Планы\подготовка к проверке НЦУКС 16_03_2012\Заслушивания\Муратов Р Ф\татарстаннннннн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915816" y="456160"/>
            <a:ext cx="576064" cy="576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1071538" y="1214422"/>
            <a:ext cx="7416133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600" b="1" dirty="0" smtClean="0">
                <a:latin typeface="Arial" pitchFamily="34" charset="0"/>
                <a:cs typeface="Arial" pitchFamily="34" charset="0"/>
              </a:rPr>
              <a:t>Обязательные требования при аттестации: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14282" y="1785926"/>
            <a:ext cx="8643998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/>
            <a:r>
              <a:rPr lang="ru-RU" sz="1600" dirty="0" smtClean="0">
                <a:solidFill>
                  <a:srgbClr val="002060"/>
                </a:solidFill>
              </a:rPr>
              <a:t>а) наличие учредительных документов АСС(формирования) (устава (положения), приказа или иного документа о создании аварийно-спасательной службы (формирования);</a:t>
            </a:r>
          </a:p>
          <a:p>
            <a:pPr indent="457200"/>
            <a:r>
              <a:rPr lang="ru-RU" sz="1600" dirty="0" smtClean="0">
                <a:solidFill>
                  <a:srgbClr val="002060"/>
                </a:solidFill>
              </a:rPr>
              <a:t>б) соответствие АСС (формирования) организационно-штатной структуре, утвержденной ее (его) учредителями или организацией, создавшей АСС (формирование);</a:t>
            </a:r>
          </a:p>
          <a:p>
            <a:pPr indent="457200"/>
            <a:r>
              <a:rPr lang="ru-RU" sz="1600" dirty="0" smtClean="0">
                <a:solidFill>
                  <a:srgbClr val="002060"/>
                </a:solidFill>
              </a:rPr>
              <a:t>в) укомплектованность личным составом, не менее 75 процентов которого составляют спасатели, аттестованные на право ведения тех видов АСР, на выполнение которых аттестуется АСС (формирование);</a:t>
            </a:r>
          </a:p>
          <a:p>
            <a:pPr indent="457200"/>
            <a:r>
              <a:rPr lang="ru-RU" sz="1600" dirty="0" smtClean="0">
                <a:solidFill>
                  <a:srgbClr val="002060"/>
                </a:solidFill>
              </a:rPr>
              <a:t>г) оснащенность в соответствии с нормами обеспечения, утверждаемыми учредителями АСС (формирования), аварийно-спасательными средствами, обеспечивающими выполнение заявленных видов АСР и принадлежащими этой службе (этому формированию) на праве собственности или ином законном основании на срок не менее срока действия аттестации;</a:t>
            </a:r>
          </a:p>
          <a:p>
            <a:pPr indent="457200"/>
            <a:r>
              <a:rPr lang="ru-RU" sz="1600" dirty="0" err="1" smtClean="0">
                <a:solidFill>
                  <a:srgbClr val="002060"/>
                </a:solidFill>
              </a:rPr>
              <a:t>д</a:t>
            </a:r>
            <a:r>
              <a:rPr lang="ru-RU" sz="1600" dirty="0" smtClean="0">
                <a:solidFill>
                  <a:srgbClr val="002060"/>
                </a:solidFill>
              </a:rPr>
              <a:t>) наличие условий (в соответствии с нормами, утверждаемыми федеральным органом исполнительной власти, уполномоченным на решение задач в области защиты населения и территорий от чрезвычайных ситуаций), обеспечивающих размещение аварийно-спасательных средств и проведение мероприятий по профессиональной подготовке спасателей к выполнению заявленных видов АСР в соответствии с технологией их ведения, а для профессиональной АСР (формирования), кроме этого, условий, обеспечивающих несение дежурства спасателями этой службы (этого формирования);</a:t>
            </a:r>
          </a:p>
          <a:p>
            <a:pPr indent="457200"/>
            <a:r>
              <a:rPr lang="ru-RU" sz="1600" dirty="0" smtClean="0">
                <a:solidFill>
                  <a:srgbClr val="002060"/>
                </a:solidFill>
              </a:rPr>
              <a:t>е) постоянная готовность к оперативному реагированию на чрезвычайные ситуации и проведению работ по их ликвидации.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xmlns="" val="222310094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927</Words>
  <PresentationFormat>Экран (4:3)</PresentationFormat>
  <Paragraphs>84</Paragraphs>
  <Slides>10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Николаева Ольга</dc:creator>
  <cp:lastModifiedBy>min6249</cp:lastModifiedBy>
  <cp:revision>1</cp:revision>
  <dcterms:created xsi:type="dcterms:W3CDTF">2013-12-06T05:46:20Z</dcterms:created>
  <dcterms:modified xsi:type="dcterms:W3CDTF">2013-12-06T05:48:32Z</dcterms:modified>
</cp:coreProperties>
</file>