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71841-5B3E-482A-9E4D-8114EA5663F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DBDE4-438E-43A5-BF94-85DD2F0AA4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1FA43-3076-40E9-8334-F0BE3A8705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55A62FA8EEE2E07A2CE9D32418DA2B19E94D54DC993D62A38E9B2D88A52D45E19268C5A72B0D65A3KEB8M" TargetMode="External"/><Relationship Id="rId4" Type="http://schemas.openxmlformats.org/officeDocument/2006/relationships/hyperlink" Target="consultantplus://offline/ref=55A62FA8EEE2E07A2CE9D32418DA2B19E94D54DC993D62A38E9B2D88A52D45E19268C5A72B0D65A3KEB9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55A62FA8EEE2E07A2CE9D32418DA2B19E94D54DC993D62A38E9B2D88A52D45E19268C5A72B0D65A3KEB8M" TargetMode="External"/><Relationship Id="rId4" Type="http://schemas.openxmlformats.org/officeDocument/2006/relationships/hyperlink" Target="consultantplus://offline/ref=55A62FA8EEE2E07A2CE9D32418DA2B19E94D54DC993D62A38E9B2D88A52D45E19268C5A72B0D65A3KEB9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85720" y="1643050"/>
            <a:ext cx="8358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 современных требованиях к аттестации профессиональных и нештатных аварийно-спасательных формирований опасных производственных объектов</a:t>
            </a:r>
            <a:endParaRPr lang="ru-RU" sz="2400" b="1" cap="all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cap="all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cap="all" dirty="0" smtClean="0"/>
              <a:t>Богач</a:t>
            </a:r>
            <a:r>
              <a:rPr lang="ru-RU" sz="2800" dirty="0" smtClean="0"/>
              <a:t> </a:t>
            </a:r>
            <a:r>
              <a:rPr lang="ru-RU" sz="2800" b="1" dirty="0" smtClean="0"/>
              <a:t>Виталий Васильевич</a:t>
            </a:r>
            <a:r>
              <a:rPr lang="ru-RU" sz="2800" dirty="0" smtClean="0"/>
              <a:t> – </a:t>
            </a:r>
          </a:p>
          <a:p>
            <a:pPr algn="ctr"/>
            <a:r>
              <a:rPr lang="ru-RU" sz="2800" dirty="0" smtClean="0"/>
              <a:t>Член отраслевой аттестационной комиссии Министерства промышленности и торговли, Министерства энергетики  России</a:t>
            </a:r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1538" y="1142984"/>
            <a:ext cx="66905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Перечень документов для аттестации: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157161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Заявление об аттестации. К заявлению прилагаются: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а) перечень видов АСР, на ведение которых аттестуется АСС (формирование), исходя из возложенных на нее задач по предупреждению и ликвидации чрезвычайных ситуаций;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б) копии учредительных документов (устава (положения) АСС(формирования), приказа или иного документа о создании нештатного или общественного АСФ и положения о нем);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в) карта (карты) зоны ответственности АСС (формирования);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г) копия документа, устанавливающего численность АСС (формирования);</a:t>
            </a:r>
          </a:p>
          <a:p>
            <a:pPr indent="457200">
              <a:buNone/>
            </a:pPr>
            <a:r>
              <a:rPr lang="ru-RU" sz="1600" dirty="0" err="1" smtClean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) справка об укомплектованности личным составом;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е) копии документов о профессиональной подготовке, образовании и (или) квалификации спасателей и других работников АСС (формирования) с учетом заявленных видов АСР;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ж) справка, содержащая сведения об аттестованных спасателях, с указанием реквизитов соответствующих аттестационных комиссий;</a:t>
            </a:r>
          </a:p>
          <a:p>
            <a:pPr indent="457200">
              <a:buNone/>
            </a:pPr>
            <a:r>
              <a:rPr lang="ru-RU" sz="1600" dirty="0" err="1" smtClean="0">
                <a:solidFill>
                  <a:srgbClr val="002060"/>
                </a:solidFill>
              </a:rPr>
              <a:t>з</a:t>
            </a:r>
            <a:r>
              <a:rPr lang="ru-RU" sz="1600" dirty="0" smtClean="0">
                <a:solidFill>
                  <a:srgbClr val="002060"/>
                </a:solidFill>
              </a:rPr>
              <a:t>) табель и ведомость оснащения оперативным автотранспортом и аварийно-спасательными средствами, необходимыми для проведения заявленных видов АСР, документы по учету их технического состояния, а также документы, подтверждающие их принадлежность к АСС (формированию) на праве собственности или ином законном основании на срок не менее срока действия аттестации;</a:t>
            </a:r>
          </a:p>
          <a:p>
            <a:pPr indent="45720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и) справка, содержащая сведения о наличии зданий (строений) и помещений, в которых дислоцируется АСС (формирование), наличии условий для проведения мероприятий по профессиональной подготовке спасателей, а также об учениях и тренировках, проведенных АСС (формированием), в </a:t>
            </a:r>
            <a:r>
              <a:rPr lang="ru-RU" sz="1600" dirty="0" err="1" smtClean="0">
                <a:solidFill>
                  <a:srgbClr val="002060"/>
                </a:solidFill>
              </a:rPr>
              <a:t>предаттестационный</a:t>
            </a:r>
            <a:r>
              <a:rPr lang="ru-RU" sz="1600" dirty="0" smtClean="0">
                <a:solidFill>
                  <a:srgbClr val="002060"/>
                </a:solidFill>
              </a:rPr>
              <a:t> период (начиная со дня создания АСС  (формирования).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28728" y="1285860"/>
            <a:ext cx="6805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Основные нормативные документы: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58" y="1964353"/>
            <a:ext cx="857256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Федеральный закон от 22.08.1995 № 151-ФЗ "Об аварийно-спасательных службах и статусе спасателей"</a:t>
            </a:r>
            <a:br>
              <a:rPr lang="ru-RU" sz="2400" dirty="0" smtClean="0"/>
            </a:br>
            <a:r>
              <a:rPr lang="ru-RU" sz="16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Постановление Правительства РФ от 22.12.2011 № 1091 "О некоторых вопросах аттестации аварийно-спасательных служб, аварийно-спасательных формирований, спасателей и граждан, приобретающих статус спасателя"</a:t>
            </a:r>
            <a:br>
              <a:rPr lang="ru-RU" sz="2400" dirty="0" smtClean="0"/>
            </a:br>
            <a:r>
              <a:rPr lang="ru-RU" sz="16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Приказ МЧС РФ от 20.02.2013 № 102 "Об утверждении Положения о постоянно действующих комиссиях по аттестации аварийно-спасательных служб, аварийно-спасательных формирований, спасателей и граждан, приобретающих статус спасателя"</a:t>
            </a:r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2844" y="1428736"/>
            <a:ext cx="89679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Постоянно действующие аттестационные комиссии:</a:t>
            </a:r>
          </a:p>
        </p:txBody>
      </p:sp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23621321"/>
              </p:ext>
            </p:extLst>
          </p:nvPr>
        </p:nvGraphicFramePr>
        <p:xfrm>
          <a:off x="571472" y="2285992"/>
          <a:ext cx="8019849" cy="4143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3283"/>
                <a:gridCol w="2673283"/>
                <a:gridCol w="2673283"/>
              </a:tblGrid>
              <a:tr h="1218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Межведомственная аттестационная комиссия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05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41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Аттестационные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комиссии федеральных органов исполнительной власти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Аттестационные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комиссии уполномоченных организаций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Аттестационные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комиссии органов исполнительной власти субъектов Российской Федерации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285720" y="1928802"/>
            <a:ext cx="8715436" cy="4572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5. Межведомственная аттестационная комиссия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проведение аттестации профессиональных аварийно-спасательных служб, профессиональных аварийно-спасательных формирований, входящих в состав сил постоянной готовности федерального уровня единой государственной системы предупреждения и ликвидации чрезвычайных ситуаций (за исключением аварийно-спасательных служб (формирований) Вооруженных Сил Российской Федерации);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проведение аттестации спасателей с присвоением или подтверждением класса квалификации "спасатель международного класса";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координация работы по проведению иными аттестационными комиссиями аттестации аварийно-спасательных служб (формирований), спасателей и граждан, приобретающих статус спасателя;</a:t>
            </a:r>
          </a:p>
          <a:p>
            <a:pPr marL="0" marR="0" lvl="0" indent="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разработка и утверждение методических рекомендаций по организации работы аттестационных комиссий федеральных органов исполнительной власти, аттестационных комиссий уполномоченных организаций, аттестационных комиссий органов исполнительной власти субъектов Российской Федерации.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1285860"/>
            <a:ext cx="68754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Полномочия аттестационных комиссий:</a:t>
            </a:r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00100" y="1142984"/>
            <a:ext cx="68754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Полномочия аттестационных комиссий: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1643050"/>
            <a:ext cx="87868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b="1" dirty="0" smtClean="0"/>
              <a:t>6. Аттестационные комиссии федеральных органов исполнительной власти</a:t>
            </a:r>
          </a:p>
          <a:p>
            <a:pPr indent="457200" algn="just">
              <a:buNone/>
            </a:pPr>
            <a:r>
              <a:rPr lang="ru-RU" sz="1600" dirty="0" smtClean="0"/>
              <a:t>а) АСС (формирований), созданных в соответствующих федеральных органах исполнительной власти;</a:t>
            </a:r>
          </a:p>
          <a:p>
            <a:pPr indent="457200" algn="just">
              <a:buNone/>
            </a:pPr>
            <a:r>
              <a:rPr lang="ru-RU" sz="1600" dirty="0" smtClean="0"/>
              <a:t>б) АСС (формирований), созданных организациями, находящимися в ведении соответствующих федеральных органов исполнительной власти и (или) входящих в сферу деятельности соответствующих федеральных органов исполнительной власти;</a:t>
            </a:r>
          </a:p>
          <a:p>
            <a:pPr indent="457200" algn="just">
              <a:buNone/>
            </a:pPr>
            <a:r>
              <a:rPr lang="ru-RU" sz="1600" dirty="0" smtClean="0"/>
              <a:t>в) АСС (формирований), созданных организациями, эксплуатирующими и (или) обслуживающими объекты, находящиеся в ведении и (или) входящие в сферу деятельности соответствующих федеральных органов исполнительной власти;</a:t>
            </a:r>
          </a:p>
          <a:p>
            <a:pPr indent="457200" algn="just">
              <a:buNone/>
            </a:pPr>
            <a:r>
              <a:rPr lang="ru-RU" sz="1600" dirty="0" smtClean="0"/>
              <a:t>г) подразделений пожарной охраны, выполняющих функции по проведению АСР в организациях (на объектах), находящихся в ведении соответствующих федеральных органов исполнительной власти и (или) входящих в сферу деятельности соответствующих федеральных органов исполнительной власти;</a:t>
            </a:r>
          </a:p>
          <a:p>
            <a:pPr indent="457200" algn="just">
              <a:buNone/>
            </a:pPr>
            <a:r>
              <a:rPr lang="ru-RU" sz="1600" dirty="0" err="1" smtClean="0"/>
              <a:t>д</a:t>
            </a:r>
            <a:r>
              <a:rPr lang="ru-RU" sz="1600" dirty="0" smtClean="0"/>
              <a:t>) АСС (формирований), обслуживающих организации или их представительства и филиалы, осуществляющие один или несколько видов деятельности, при осуществлении которых законодательством РФ предусмотрено обязательное наличие в указанных организациях собственных АСС (формирований), - в случаях, предусмотренных </a:t>
            </a:r>
            <a:r>
              <a:rPr lang="ru-RU" sz="1600" dirty="0" smtClean="0">
                <a:hlinkClick r:id="rId4" tooltip="Постановление Правительства РФ от 22.12.2011 N 1091 &quot;О некоторых вопросах аттестации аварийно-спасательных служб, аварийно-спасательных формирований, спасателей и граждан, приобретающих статус спасателя&quot; (вместе с &quot;Положением о проведении аттестации авари"/>
              </a:rPr>
              <a:t>пунктами 6</a:t>
            </a:r>
            <a:r>
              <a:rPr lang="ru-RU" sz="1600" dirty="0" smtClean="0"/>
              <a:t> и </a:t>
            </a:r>
            <a:r>
              <a:rPr lang="ru-RU" sz="1600" dirty="0" smtClean="0">
                <a:hlinkClick r:id="rId5" tooltip="Постановление Правительства РФ от 22.12.2011 N 1091 &quot;О некоторых вопросах аттестации аварийно-спасательных служб, аварийно-спасательных формирований, спасателей и граждан, приобретающих статус спасателя&quot; (вместе с &quot;Положением о проведении аттестации авари"/>
              </a:rPr>
              <a:t>7</a:t>
            </a:r>
            <a:r>
              <a:rPr lang="ru-RU" sz="1600" dirty="0" smtClean="0"/>
              <a:t> Положения о проведении аттестации;</a:t>
            </a:r>
          </a:p>
          <a:p>
            <a:pPr indent="457200" algn="just">
              <a:buNone/>
            </a:pPr>
            <a:r>
              <a:rPr lang="ru-RU" sz="1600" dirty="0" smtClean="0"/>
              <a:t>е) спасателей, входящих в состав АСС (формирований), указанных в </a:t>
            </a:r>
            <a:r>
              <a:rPr lang="ru-RU" sz="1600" dirty="0" smtClean="0">
                <a:hlinkClick r:id="" tooltip="Ссылка на текущий документ"/>
              </a:rPr>
              <a:t>подпунктах "а"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"б"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"в"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"г"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</a:t>
            </a:r>
            <a:r>
              <a:rPr lang="ru-RU" sz="1600" dirty="0" err="1" smtClean="0">
                <a:hlinkClick r:id="" tooltip="Ссылка на текущий документ"/>
              </a:rPr>
              <a:t>д</a:t>
            </a:r>
            <a:r>
              <a:rPr lang="ru-RU" sz="1600" dirty="0" smtClean="0">
                <a:hlinkClick r:id="" tooltip="Ссылка на текущий документ"/>
              </a:rPr>
              <a:t>" настоящего пункта</a:t>
            </a:r>
            <a:r>
              <a:rPr lang="ru-RU" sz="1600" dirty="0" smtClean="0"/>
              <a:t>, с присвоением (подтверждением) класса квалификации до "спасатель первого класса" включительно.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00100" y="1142984"/>
            <a:ext cx="68754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Полномочия аттестационных комиссий: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1643050"/>
            <a:ext cx="87868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7. Аттестационные комиссии уполномоченных организаций (</a:t>
            </a:r>
            <a:r>
              <a:rPr lang="ru-RU" b="1" dirty="0" err="1" smtClean="0">
                <a:solidFill>
                  <a:srgbClr val="002060"/>
                </a:solidFill>
              </a:rPr>
              <a:t>Росатом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</a:p>
          <a:p>
            <a:pPr indent="457200" algn="just">
              <a:buNone/>
            </a:pPr>
            <a:r>
              <a:rPr lang="ru-RU" dirty="0" smtClean="0"/>
              <a:t> </a:t>
            </a:r>
            <a:r>
              <a:rPr lang="ru-RU" sz="1600" dirty="0" smtClean="0"/>
              <a:t>а) АСС (формирований), созданных в соответствующих уполномоченных организациях;</a:t>
            </a:r>
          </a:p>
          <a:p>
            <a:pPr indent="457200" algn="just">
              <a:buNone/>
            </a:pPr>
            <a:r>
              <a:rPr lang="ru-RU" sz="1600" dirty="0" smtClean="0"/>
              <a:t>б) АСС (формирований), созданных организациями, находящимися в ведении соответствующих уполномоченных организаций и (или) осуществляющими деятельность, входящую в сферу деятельности соответствующих уполномоченных организаций;</a:t>
            </a:r>
          </a:p>
          <a:p>
            <a:pPr indent="457200" algn="just">
              <a:buNone/>
            </a:pPr>
            <a:r>
              <a:rPr lang="ru-RU" sz="1600" dirty="0" smtClean="0"/>
              <a:t>в) АСС (формирований), созданных организациями, эксплуатирующими и (или) обслуживающими объекты, находящиеся в ведении этих организаций, и (или) осуществляющие деятельность, входящую в сферу деятельности соответствующих уполномоченных организаций;</a:t>
            </a:r>
          </a:p>
          <a:p>
            <a:pPr indent="457200" algn="just">
              <a:buNone/>
            </a:pPr>
            <a:r>
              <a:rPr lang="ru-RU" sz="1600" dirty="0" smtClean="0"/>
              <a:t>г) подразделений пожарной охраны, выполняющих функции по проведению АСР на объектах (в организациях), находящихся в ведении этих организаций, и (или) осуществляющих деятельность, входящую в сферу деятельности соответствующих уполномоченных организаций;</a:t>
            </a:r>
          </a:p>
          <a:p>
            <a:pPr indent="457200" algn="just">
              <a:buNone/>
            </a:pPr>
            <a:r>
              <a:rPr lang="ru-RU" sz="1600" dirty="0" err="1" smtClean="0"/>
              <a:t>д</a:t>
            </a:r>
            <a:r>
              <a:rPr lang="ru-RU" sz="1600" dirty="0" smtClean="0"/>
              <a:t>) АСС (формирований), обслуживающих организации или их представительства и филиалы, осуществляющие один или несколько видов деятельности, при осуществлении которых законодательством Российской Федерации предусмотрено обязательное наличие в указанных организациях собственных аварийно-спасательных служб (формирований), - в случаях, предусмотренных </a:t>
            </a:r>
            <a:r>
              <a:rPr lang="ru-RU" sz="1600" dirty="0" smtClean="0">
                <a:hlinkClick r:id="rId4" tooltip="Постановление Правительства РФ от 22.12.2011 N 1091 &quot;О некоторых вопросах аттестации аварийно-спасательных служб, аварийно-спасательных формирований, спасателей и граждан, приобретающих статус спасателя&quot; (вместе с &quot;Положением о проведении аттестации авари"/>
              </a:rPr>
              <a:t>пунктами 6</a:t>
            </a:r>
            <a:r>
              <a:rPr lang="ru-RU" sz="1600" dirty="0" smtClean="0"/>
              <a:t> и </a:t>
            </a:r>
            <a:r>
              <a:rPr lang="ru-RU" sz="1600" dirty="0" smtClean="0">
                <a:hlinkClick r:id="rId5" tooltip="Постановление Правительства РФ от 22.12.2011 N 1091 &quot;О некоторых вопросах аттестации аварийно-спасательных служб, аварийно-спасательных формирований, спасателей и граждан, приобретающих статус спасателя&quot; (вместе с &quot;Положением о проведении аттестации авари"/>
              </a:rPr>
              <a:t>7</a:t>
            </a:r>
            <a:r>
              <a:rPr lang="ru-RU" sz="1600" dirty="0" smtClean="0"/>
              <a:t> Положения о проведении аттестации;</a:t>
            </a:r>
          </a:p>
          <a:p>
            <a:pPr indent="457200" algn="just">
              <a:buNone/>
            </a:pPr>
            <a:r>
              <a:rPr lang="ru-RU" sz="1600" dirty="0" smtClean="0"/>
              <a:t>е) спасателей, входящих в состав АСС (формирований), указанных в </a:t>
            </a:r>
            <a:r>
              <a:rPr lang="ru-RU" sz="1600" dirty="0" smtClean="0">
                <a:hlinkClick r:id="" tooltip="Ссылка на текущий документ"/>
              </a:rPr>
              <a:t>подпунктах "а"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"б"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"в"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"г"</a:t>
            </a:r>
            <a:r>
              <a:rPr lang="ru-RU" sz="1600" dirty="0" smtClean="0"/>
              <a:t>, </a:t>
            </a:r>
            <a:r>
              <a:rPr lang="ru-RU" sz="1600" dirty="0" smtClean="0">
                <a:hlinkClick r:id="" tooltip="Ссылка на текущий документ"/>
              </a:rPr>
              <a:t>"</a:t>
            </a:r>
            <a:r>
              <a:rPr lang="ru-RU" sz="1600" dirty="0" err="1" smtClean="0">
                <a:hlinkClick r:id="" tooltip="Ссылка на текущий документ"/>
              </a:rPr>
              <a:t>д</a:t>
            </a:r>
            <a:r>
              <a:rPr lang="ru-RU" sz="1600" dirty="0" smtClean="0">
                <a:hlinkClick r:id="" tooltip="Ссылка на текущий документ"/>
              </a:rPr>
              <a:t>" настоящего пункта</a:t>
            </a:r>
            <a:r>
              <a:rPr lang="ru-RU" sz="1600" dirty="0" smtClean="0"/>
              <a:t>, с присвоением (подтверждением) класса квалификации до "спасатель первого класса" включительно.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00100" y="1142984"/>
            <a:ext cx="68754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Полномочия аттестационных комиссий: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44" y="1564243"/>
            <a:ext cx="878687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8. Аттестационные комиссии органов исполнительной власти субъектов Российской Федерации</a:t>
            </a:r>
          </a:p>
          <a:p>
            <a:pPr indent="457200">
              <a:buNone/>
            </a:pPr>
            <a:r>
              <a:rPr lang="ru-RU" dirty="0" smtClean="0"/>
              <a:t> а) АСС (формирований), созданных органами исполнительной власти субъектов Российской Федерации, организациями, находящимися в сфере их ведения (за исключением организаций, эксплуатирующих опасные производственные объекты &lt;1&gt;), и органами местного самоуправления;</a:t>
            </a:r>
          </a:p>
          <a:p>
            <a:pPr indent="457200">
              <a:buNone/>
            </a:pPr>
            <a:r>
              <a:rPr lang="ru-RU" dirty="0" smtClean="0"/>
              <a:t>--------------------------------</a:t>
            </a:r>
          </a:p>
          <a:p>
            <a:pPr indent="457200">
              <a:buNone/>
            </a:pPr>
            <a:r>
              <a:rPr lang="ru-RU" sz="1600" dirty="0" smtClean="0"/>
              <a:t>&lt;1&gt; Аттестация АСС (формирований) организаций, эксплуатирующих опасные производственные объекты, проводится в соответствии с </a:t>
            </a:r>
            <a:r>
              <a:rPr lang="ru-RU" sz="1600" dirty="0" smtClean="0">
                <a:hlinkClick r:id="" tooltip="Ссылка на текущий документ"/>
              </a:rPr>
              <a:t>пунктами 6</a:t>
            </a:r>
            <a:r>
              <a:rPr lang="ru-RU" sz="1600" dirty="0" smtClean="0"/>
              <a:t> и </a:t>
            </a:r>
            <a:r>
              <a:rPr lang="ru-RU" sz="1600" dirty="0" smtClean="0">
                <a:hlinkClick r:id="" tooltip="Ссылка на текущий документ"/>
              </a:rPr>
              <a:t>7</a:t>
            </a:r>
            <a:r>
              <a:rPr lang="ru-RU" sz="1600" dirty="0" smtClean="0"/>
              <a:t> настоящего Положения.</a:t>
            </a:r>
          </a:p>
          <a:p>
            <a:pPr indent="457200">
              <a:buNone/>
            </a:pPr>
            <a:r>
              <a:rPr lang="ru-RU" dirty="0" smtClean="0"/>
              <a:t> </a:t>
            </a:r>
          </a:p>
          <a:p>
            <a:pPr indent="457200">
              <a:buNone/>
            </a:pPr>
            <a:r>
              <a:rPr lang="ru-RU" dirty="0" smtClean="0"/>
              <a:t>б) подразделений пожарной охраны, выполняющих функции по проведению аварийно-спасательных работ на территориях субъектов Российской Федерации;</a:t>
            </a:r>
          </a:p>
          <a:p>
            <a:pPr indent="457200">
              <a:buNone/>
            </a:pPr>
            <a:r>
              <a:rPr lang="ru-RU" dirty="0" smtClean="0"/>
              <a:t>в) АСФ, созданных общественными объединениями, уставными задачами которых является участие в проведении на территории субъектов Российской Федерации работ по ликвидации чрезвычайных ситуаций;</a:t>
            </a:r>
          </a:p>
          <a:p>
            <a:pPr indent="457200">
              <a:buNone/>
            </a:pPr>
            <a:r>
              <a:rPr lang="ru-RU" dirty="0" smtClean="0"/>
              <a:t>г) спасателей, входящих в состав АСС (формирований), перечисленных в </a:t>
            </a:r>
            <a:r>
              <a:rPr lang="ru-RU" dirty="0" smtClean="0">
                <a:hlinkClick r:id="" tooltip="Ссылка на текущий документ"/>
              </a:rPr>
              <a:t>подпунктах "а"</a:t>
            </a:r>
            <a:r>
              <a:rPr lang="ru-RU" dirty="0" smtClean="0"/>
              <a:t>, </a:t>
            </a:r>
            <a:r>
              <a:rPr lang="ru-RU" dirty="0" smtClean="0">
                <a:hlinkClick r:id="" tooltip="Ссылка на текущий документ"/>
              </a:rPr>
              <a:t>"б"</a:t>
            </a:r>
            <a:r>
              <a:rPr lang="ru-RU" dirty="0" smtClean="0"/>
              <a:t>, </a:t>
            </a:r>
            <a:r>
              <a:rPr lang="ru-RU" dirty="0" smtClean="0">
                <a:hlinkClick r:id="" tooltip="Ссылка на текущий документ"/>
              </a:rPr>
              <a:t>"в" настоящего пункта</a:t>
            </a:r>
            <a:r>
              <a:rPr lang="ru-RU" dirty="0" smtClean="0"/>
              <a:t>, а также спасателей, не входящих в состав АСС (формирований), с присвоением (подтверждением) класса квалификации до "спасатель первого класса" включительно.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1538" y="1214422"/>
            <a:ext cx="64694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Виды аварийно-спасательных работ: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1928802"/>
            <a:ext cx="85725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Поисково-спасательные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Горноспасательные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Газоспасательные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Противофонтанные работы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Аварийно-спасательные работы, связанные с тушением пожаров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Работы по ликвидации медико-санитарных последствий чрезвычайных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 descr="http://www.gossov.tatarstan.ru/images/top_gossovet.gif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AutoShape 13" descr="http://www.gossov.tatarstan.ru/images/zero.gif"/>
          <p:cNvSpPr>
            <a:spLocks noChangeAspect="1" noChangeArrowheads="1"/>
          </p:cNvSpPr>
          <p:nvPr/>
        </p:nvSpPr>
        <p:spPr bwMode="auto">
          <a:xfrm>
            <a:off x="4289425" y="1519238"/>
            <a:ext cx="13525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AutoShape 19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AutoShape 21" descr="http://www.gossov.tatarstan.ru/images/logo_ru.gif"/>
          <p:cNvSpPr>
            <a:spLocks noChangeAspect="1" noChangeArrowheads="1"/>
          </p:cNvSpPr>
          <p:nvPr/>
        </p:nvSpPr>
        <p:spPr bwMode="auto">
          <a:xfrm>
            <a:off x="477838" y="1603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0" name="Picture 23" descr="C:\Users\mironovou\Desktop\Безымянный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535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08400" y="465138"/>
            <a:ext cx="38877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+mj-lt"/>
              </a:rPr>
              <a:t>РЕСПУБЛИКА ТАТАРСТАН</a:t>
            </a:r>
          </a:p>
        </p:txBody>
      </p:sp>
      <p:sp>
        <p:nvSpPr>
          <p:cNvPr id="20" name="AutoShape 25" descr="http://bazazakonov.ru/upload/images/2257354/image1.png"/>
          <p:cNvSpPr>
            <a:spLocks noChangeAspect="1" noChangeArrowheads="1"/>
          </p:cNvSpPr>
          <p:nvPr/>
        </p:nvSpPr>
        <p:spPr bwMode="auto">
          <a:xfrm>
            <a:off x="630238" y="3127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26" name="Picture 14" descr="C:\Копия диска\диск  F\Миронов\Планы\подготовка к проверке НЦУКС 16_03_2012\Заслушивания\Муратов Р Ф\татарстанннннн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6160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1538" y="1214422"/>
            <a:ext cx="74161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Обязательные требования при аттестации: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282" y="1785926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1600" dirty="0" smtClean="0">
                <a:solidFill>
                  <a:srgbClr val="002060"/>
                </a:solidFill>
              </a:rPr>
              <a:t>а) наличие учредительных документов АСС(формирования) (устава (положения), приказа или иного документа о создании аварийно-спасательной службы (формирования);</a:t>
            </a:r>
          </a:p>
          <a:p>
            <a:pPr indent="457200"/>
            <a:r>
              <a:rPr lang="ru-RU" sz="1600" dirty="0" smtClean="0">
                <a:solidFill>
                  <a:srgbClr val="002060"/>
                </a:solidFill>
              </a:rPr>
              <a:t>б) соответствие АСС (формирования) организационно-штатной структуре, утвержденной ее (его) учредителями или организацией, создавшей АСС (формирование);</a:t>
            </a:r>
          </a:p>
          <a:p>
            <a:pPr indent="457200"/>
            <a:r>
              <a:rPr lang="ru-RU" sz="1600" dirty="0" smtClean="0">
                <a:solidFill>
                  <a:srgbClr val="002060"/>
                </a:solidFill>
              </a:rPr>
              <a:t>в) укомплектованность личным составом, не менее 75 процентов которого составляют спасатели, аттестованные на право ведения тех видов АСР, на выполнение которых аттестуется АСС (формирование);</a:t>
            </a:r>
          </a:p>
          <a:p>
            <a:pPr indent="457200"/>
            <a:r>
              <a:rPr lang="ru-RU" sz="1600" dirty="0" smtClean="0">
                <a:solidFill>
                  <a:srgbClr val="002060"/>
                </a:solidFill>
              </a:rPr>
              <a:t>г) оснащенность в соответствии с нормами обеспечения, утверждаемыми учредителями АСС (формирования), аварийно-спасательными средствами, обеспечивающими выполнение заявленных видов АСР и принадлежащими этой службе (этому формированию) на праве собственности или ином законном основании на срок не менее срока действия аттестации;</a:t>
            </a:r>
          </a:p>
          <a:p>
            <a:pPr indent="457200"/>
            <a:r>
              <a:rPr lang="ru-RU" sz="1600" dirty="0" err="1" smtClean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) наличие условий (в соответствии с нормами, утверждаемыми федеральным органом исполнительной власти, уполномоченным на решение задач в области защиты населения и территорий от чрезвычайных ситуаций), обеспечивающих размещение аварийно-спасательных средств и проведение мероприятий по профессиональной подготовке спасателей к выполнению заявленных видов АСР в соответствии с технологией их ведения, а для профессиональной АСР (формирования), кроме этого, условий, обеспечивающих несение дежурства спасателями этой службы (этого формирования);</a:t>
            </a:r>
          </a:p>
          <a:p>
            <a:pPr indent="457200"/>
            <a:r>
              <a:rPr lang="ru-RU" sz="1600" dirty="0" smtClean="0">
                <a:solidFill>
                  <a:srgbClr val="002060"/>
                </a:solidFill>
              </a:rPr>
              <a:t>е) постоянная готовность к оперативному реагированию на чрезвычайные ситуации и проведению работ по их ликвидации.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223100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927</Words>
  <PresentationFormat>Экран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Николаева Ольга</dc:creator>
  <cp:lastModifiedBy>min6249</cp:lastModifiedBy>
  <cp:revision>1</cp:revision>
  <dcterms:created xsi:type="dcterms:W3CDTF">2013-12-06T05:46:20Z</dcterms:created>
  <dcterms:modified xsi:type="dcterms:W3CDTF">2013-12-06T05:48:32Z</dcterms:modified>
</cp:coreProperties>
</file>