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62" r:id="rId2"/>
    <p:sldId id="330" r:id="rId3"/>
    <p:sldId id="333" r:id="rId4"/>
    <p:sldId id="334" r:id="rId5"/>
    <p:sldId id="331" r:id="rId6"/>
    <p:sldId id="299" r:id="rId7"/>
    <p:sldId id="315" r:id="rId8"/>
    <p:sldId id="326" r:id="rId9"/>
    <p:sldId id="335" r:id="rId10"/>
    <p:sldId id="327" r:id="rId11"/>
    <p:sldId id="336" r:id="rId12"/>
    <p:sldId id="318" r:id="rId13"/>
    <p:sldId id="337" r:id="rId14"/>
    <p:sldId id="338" r:id="rId15"/>
    <p:sldId id="325" r:id="rId16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6CC"/>
    <a:srgbClr val="663300"/>
    <a:srgbClr val="FFFF00"/>
    <a:srgbClr val="BEF1F4"/>
    <a:srgbClr val="99FFCC"/>
    <a:srgbClr val="99FF99"/>
    <a:srgbClr val="FF9933"/>
    <a:srgbClr val="00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3" autoAdjust="0"/>
    <p:restoredTop sz="94660"/>
  </p:normalViewPr>
  <p:slideViewPr>
    <p:cSldViewPr>
      <p:cViewPr varScale="1">
        <p:scale>
          <a:sx n="51" d="100"/>
          <a:sy n="51" d="100"/>
        </p:scale>
        <p:origin x="-1112" y="-72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fld id="{FB1CF08D-F7EE-403F-B4E2-5F17F23D73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633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982980-0FFF-4D0E-8407-E49B8E2723B2}" type="slidenum">
              <a:rPr lang="ru-RU"/>
              <a:pPr/>
              <a:t>1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365FA-2CEC-4F55-8218-985B8FC27B9A}" type="slidenum">
              <a:rPr lang="ru-RU"/>
              <a:pPr/>
              <a:t>10</a:t>
            </a:fld>
            <a:endParaRPr lang="ru-RU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365FA-2CEC-4F55-8218-985B8FC27B9A}" type="slidenum">
              <a:rPr lang="ru-RU"/>
              <a:pPr/>
              <a:t>11</a:t>
            </a:fld>
            <a:endParaRPr lang="ru-RU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365FA-2CEC-4F55-8218-985B8FC27B9A}" type="slidenum">
              <a:rPr lang="ru-RU"/>
              <a:pPr/>
              <a:t>12</a:t>
            </a:fld>
            <a:endParaRPr lang="ru-RU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365FA-2CEC-4F55-8218-985B8FC27B9A}" type="slidenum">
              <a:rPr lang="ru-RU"/>
              <a:pPr/>
              <a:t>13</a:t>
            </a:fld>
            <a:endParaRPr lang="ru-RU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365FA-2CEC-4F55-8218-985B8FC27B9A}" type="slidenum">
              <a:rPr lang="ru-RU"/>
              <a:pPr/>
              <a:t>14</a:t>
            </a:fld>
            <a:endParaRPr lang="ru-RU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365FA-2CEC-4F55-8218-985B8FC27B9A}" type="slidenum">
              <a:rPr lang="ru-RU"/>
              <a:pPr/>
              <a:t>15</a:t>
            </a:fld>
            <a:endParaRPr lang="ru-RU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365FA-2CEC-4F55-8218-985B8FC27B9A}" type="slidenum">
              <a:rPr lang="ru-RU"/>
              <a:pPr/>
              <a:t>2</a:t>
            </a:fld>
            <a:endParaRPr lang="ru-RU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365FA-2CEC-4F55-8218-985B8FC27B9A}" type="slidenum">
              <a:rPr lang="ru-RU"/>
              <a:pPr/>
              <a:t>3</a:t>
            </a:fld>
            <a:endParaRPr lang="ru-RU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83B05-A639-4CAA-A38E-4CD917D11280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9ACD6E-0D2A-4C8C-818B-A443C5111D4F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365FA-2CEC-4F55-8218-985B8FC27B9A}" type="slidenum">
              <a:rPr lang="ru-RU"/>
              <a:pPr/>
              <a:t>6</a:t>
            </a:fld>
            <a:endParaRPr lang="ru-RU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365FA-2CEC-4F55-8218-985B8FC27B9A}" type="slidenum">
              <a:rPr lang="ru-RU"/>
              <a:pPr/>
              <a:t>7</a:t>
            </a:fld>
            <a:endParaRPr lang="ru-RU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365FA-2CEC-4F55-8218-985B8FC27B9A}" type="slidenum">
              <a:rPr lang="ru-RU"/>
              <a:pPr/>
              <a:t>8</a:t>
            </a:fld>
            <a:endParaRPr lang="ru-RU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365FA-2CEC-4F55-8218-985B8FC27B9A}" type="slidenum">
              <a:rPr lang="ru-RU"/>
              <a:pPr/>
              <a:t>9</a:t>
            </a:fld>
            <a:endParaRPr lang="ru-RU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03350" y="3860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E8A5718-44AE-45D5-AF4F-2AE5F661112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9233B-E2DC-4BD9-BCF7-B1D9FFC60F5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32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759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759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C709F-DC2F-4AB4-9304-25B613C076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714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60350"/>
            <a:ext cx="8240713" cy="57594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563497-C9DB-452E-BF62-8C74890482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45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0F7E7-09BF-46B7-A23B-924EB54AC8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26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7FC10-4A3D-443C-B3CA-940B33CF23D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5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2B8A1-D3C4-4CB6-931F-B02890E3D1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61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5A3EA-78B9-4BFC-BCC7-63F2BA26A6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92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7BE21-4F77-4589-BDB6-036D67FCB0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1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C5D89-97E4-467D-BB2C-BE88E5A906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48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3BB33-19C1-4138-B1D7-E129338927C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03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AE79B-36D3-4C9F-BB03-2AD1B84BC5D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07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fld id="{A0CB8489-559F-4D7F-AE4A-DBE19A6855D7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4107" name="Picture 11" descr="EcoProg_Logo_Lo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04775"/>
            <a:ext cx="19050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www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1828800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Unicode MS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Unicode MS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Unicode MS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Unicode MS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upload.wikimedia.org/wikipedia/commons/2/25/RIAN_archive_142921_Rescuers_in_Transvaal_Park_after_incedent.jpg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5/RIAN_archive_142921_Rescuers_in_Transvaal_Park_after_incedent.jpg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gpicture.ru/wp-content/uploads/2009/09/s32_2026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jpeg"/><Relationship Id="rId18" Type="http://schemas.openxmlformats.org/officeDocument/2006/relationships/oleObject" Target="../embeddings/oleObject6.bin"/><Relationship Id="rId26" Type="http://schemas.openxmlformats.org/officeDocument/2006/relationships/image" Target="../media/image12.wmf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23.png"/><Relationship Id="rId7" Type="http://schemas.openxmlformats.org/officeDocument/2006/relationships/image" Target="../media/image16.jpeg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5.bin"/><Relationship Id="rId25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.bin"/><Relationship Id="rId20" Type="http://schemas.openxmlformats.org/officeDocument/2006/relationships/image" Target="../media/image22.png"/><Relationship Id="rId29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11" Type="http://schemas.openxmlformats.org/officeDocument/2006/relationships/oleObject" Target="../embeddings/oleObject1.bin"/><Relationship Id="rId24" Type="http://schemas.openxmlformats.org/officeDocument/2006/relationships/image" Target="../media/image11.wmf"/><Relationship Id="rId5" Type="http://schemas.openxmlformats.org/officeDocument/2006/relationships/image" Target="../media/image14.jpeg"/><Relationship Id="rId15" Type="http://schemas.openxmlformats.org/officeDocument/2006/relationships/oleObject" Target="../embeddings/oleObject3.bin"/><Relationship Id="rId23" Type="http://schemas.openxmlformats.org/officeDocument/2006/relationships/oleObject" Target="../embeddings/oleObject8.bin"/><Relationship Id="rId28" Type="http://schemas.openxmlformats.org/officeDocument/2006/relationships/oleObject" Target="../embeddings/oleObject11.bin"/><Relationship Id="rId10" Type="http://schemas.openxmlformats.org/officeDocument/2006/relationships/image" Target="../media/image19.jpeg"/><Relationship Id="rId19" Type="http://schemas.openxmlformats.org/officeDocument/2006/relationships/image" Target="../media/image21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oleObject" Target="../embeddings/oleObject2.bin"/><Relationship Id="rId22" Type="http://schemas.openxmlformats.org/officeDocument/2006/relationships/oleObject" Target="../embeddings/oleObject7.bin"/><Relationship Id="rId27" Type="http://schemas.openxmlformats.org/officeDocument/2006/relationships/oleObject" Target="../embeddings/oleObject10.bin"/><Relationship Id="rId30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8.jpeg"/><Relationship Id="rId5" Type="http://schemas.openxmlformats.org/officeDocument/2006/relationships/image" Target="../media/image24.emf"/><Relationship Id="rId10" Type="http://schemas.openxmlformats.org/officeDocument/2006/relationships/image" Target="../media/image27.jpeg"/><Relationship Id="rId4" Type="http://schemas.openxmlformats.org/officeDocument/2006/relationships/oleObject" Target="../embeddings/oleObject14.bin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0" y="220486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5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Порядок создания и эксплуатации СМИС. </a:t>
            </a:r>
            <a:br>
              <a:rPr lang="ru-RU" sz="3600" dirty="0">
                <a:solidFill>
                  <a:srgbClr val="FF5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dirty="0">
                <a:solidFill>
                  <a:srgbClr val="FF5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Опыт выполнения работ по </a:t>
            </a:r>
            <a:r>
              <a:rPr lang="ru-RU" sz="3600" dirty="0" smtClean="0">
                <a:solidFill>
                  <a:srgbClr val="FF5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СМИС</a:t>
            </a:r>
            <a:endParaRPr lang="ru-RU" sz="3600" dirty="0">
              <a:solidFill>
                <a:srgbClr val="FF57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899593" y="4361036"/>
            <a:ext cx="7704855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Клецин Владимир Иванович,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генеральный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директор ЗАО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ИЦ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ГОЧС «БАЗИС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»,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к.т.н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.,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доцент</a:t>
            </a:r>
          </a:p>
          <a:p>
            <a:pPr>
              <a:spcBef>
                <a:spcPct val="50000"/>
              </a:spcBef>
            </a:pP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Казань, 5 декабря 2013 г.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76672"/>
            <a:ext cx="8964488" cy="1200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Семинар-совещание </a:t>
            </a:r>
            <a:endParaRPr lang="ru-RU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Организация работ по исполнению требований действующего законодательства РФ в части предупреждения ЧС на потенциально опасных объектах и объектах </a:t>
            </a: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жизнеобеспечения» </a:t>
            </a:r>
          </a:p>
          <a:p>
            <a:pPr algn="ctr">
              <a:lnSpc>
                <a:spcPct val="80000"/>
              </a:lnSpc>
              <a:defRPr/>
            </a:pPr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МЧС </a:t>
            </a: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Республики Татарстан, Казань, 5 декабря 2013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57591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5700"/>
                </a:solidFill>
              </a:rPr>
              <a:t>Этап ввода </a:t>
            </a:r>
            <a:r>
              <a:rPr lang="ru-RU" sz="2800" b="1" dirty="0">
                <a:solidFill>
                  <a:srgbClr val="FF5700"/>
                </a:solidFill>
              </a:rPr>
              <a:t>в действие </a:t>
            </a:r>
            <a:r>
              <a:rPr lang="ru-RU" sz="2800" b="1" dirty="0">
                <a:solidFill>
                  <a:srgbClr val="FF5700"/>
                </a:solidFill>
              </a:rPr>
              <a:t>СМИС</a:t>
            </a:r>
            <a:endParaRPr lang="ru-RU" sz="2800" b="1" dirty="0">
              <a:solidFill>
                <a:srgbClr val="FF57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913938"/>
            <a:ext cx="85689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этапе ввода 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действие 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выполняются работы :</a:t>
            </a: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Комплектация 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СМИС изделиями (программными и техническими средствами);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Строительно-монтажные 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работы;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Разработка 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паспорта мониторинга состояния оснований, строительных конструкций зданий и сооружений, сооружений инженерной защиты, зон схода селей, оползней, лавин в зоне строительства и эксплуатации объекта;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Пусконаладочные 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работы;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Подготовка 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персонала;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Испытания </a:t>
            </a:r>
            <a:r>
              <a:rPr lang="ru-RU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СМИС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914400" lvl="1" indent="-457200">
              <a:lnSpc>
                <a:spcPts val="2400"/>
              </a:lnSpc>
              <a:spcBef>
                <a:spcPts val="300"/>
              </a:spcBef>
              <a:buFont typeface="+mj-lt"/>
              <a:buAutoNum type="arabicParenR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автономные 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(индивидуальные); </a:t>
            </a: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14400" lvl="1" indent="-457200">
              <a:lnSpc>
                <a:spcPts val="2400"/>
              </a:lnSpc>
              <a:spcBef>
                <a:spcPts val="300"/>
              </a:spcBef>
              <a:buFont typeface="+mj-lt"/>
              <a:buAutoNum type="arabicParenR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комплексные в составе органа повседневного управления </a:t>
            </a:r>
            <a:r>
              <a:rPr lang="ru-RU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РСЧС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67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268760"/>
            <a:ext cx="8856984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стадии эксплуатации производятся 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работы 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Реагирование на сообщения </a:t>
            </a:r>
            <a:r>
              <a:rPr lang="ru-RU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СМИС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соответствии с Регламентом действий, включая внеочередное обследование (мониторинг) строительных конструкций;</a:t>
            </a:r>
            <a:endParaRPr lang="ru-RU" sz="240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Техническое обслуживание в соответствии с Регламентом ТО, включая поверку датчиков </a:t>
            </a:r>
            <a:r>
              <a:rPr lang="ru-RU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СМИК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Периодическое обследование (мониторинг) строительных конструкций;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Корректировка паспорта мониторинга  конструкций по результатам периодического (внеочередного) обследования</a:t>
            </a: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Ремонтные 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работы.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196752"/>
            <a:ext cx="9144000" cy="57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defRPr>
            </a:lvl9pPr>
          </a:lstStyle>
          <a:p>
            <a:pPr algn="ctr"/>
            <a:endParaRPr lang="ru-RU" sz="1800" b="1" kern="0" dirty="0">
              <a:solidFill>
                <a:srgbClr val="FF57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04602"/>
            <a:ext cx="8229600" cy="98018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5700"/>
                </a:solidFill>
              </a:rPr>
              <a:t>Этап эксплуатации </a:t>
            </a:r>
            <a:r>
              <a:rPr lang="ru-RU" sz="2800" b="1" dirty="0" err="1">
                <a:solidFill>
                  <a:srgbClr val="FF5700"/>
                </a:solidFill>
              </a:rPr>
              <a:t>СМИС</a:t>
            </a:r>
            <a:r>
              <a:rPr lang="ru-RU" sz="2800" b="1" dirty="0">
                <a:solidFill>
                  <a:srgbClr val="FF5700"/>
                </a:solidFill>
              </a:rPr>
              <a:t/>
            </a:r>
            <a:br>
              <a:rPr lang="ru-RU" sz="2800" b="1" dirty="0">
                <a:solidFill>
                  <a:srgbClr val="FF5700"/>
                </a:solidFill>
              </a:rPr>
            </a:br>
            <a:endParaRPr lang="ru-RU" sz="2800" b="1" dirty="0">
              <a:solidFill>
                <a:srgbClr val="FF5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6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-18256" y="692696"/>
            <a:ext cx="9144000" cy="57591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5700"/>
                </a:solidFill>
              </a:rPr>
              <a:t>Объекты Республики Татарстан на которых выполнены проекты </a:t>
            </a:r>
            <a:r>
              <a:rPr lang="ru-RU" sz="2800" b="1" dirty="0" err="1" smtClean="0">
                <a:solidFill>
                  <a:srgbClr val="FF5700"/>
                </a:solidFill>
              </a:rPr>
              <a:t>СМИС</a:t>
            </a:r>
            <a:r>
              <a:rPr lang="ru-RU" sz="2800" b="1" dirty="0" smtClean="0">
                <a:solidFill>
                  <a:srgbClr val="FF5700"/>
                </a:solidFill>
              </a:rPr>
              <a:t> </a:t>
            </a:r>
            <a:r>
              <a:rPr lang="ru-RU" sz="2800" b="1" dirty="0" err="1" smtClean="0">
                <a:solidFill>
                  <a:srgbClr val="FF5700"/>
                </a:solidFill>
              </a:rPr>
              <a:t>ИЦ</a:t>
            </a:r>
            <a:r>
              <a:rPr lang="ru-RU" sz="2800" b="1" dirty="0" smtClean="0">
                <a:solidFill>
                  <a:srgbClr val="FF5700"/>
                </a:solidFill>
              </a:rPr>
              <a:t> ГОЧС «БАЗИС»</a:t>
            </a:r>
            <a:endParaRPr lang="ru-RU" sz="2800" b="1" dirty="0">
              <a:solidFill>
                <a:srgbClr val="FF5700"/>
              </a:solidFill>
            </a:endParaRP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4788024" y="1628800"/>
            <a:ext cx="410445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Метрополитен г. Казани (от ст. Проспект Победы до ст. Дубравная)</a:t>
            </a: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845117" cy="220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610" y="2132856"/>
            <a:ext cx="3014414" cy="186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9" t="22425" r="71475" b="62345"/>
          <a:stretch/>
        </p:blipFill>
        <p:spPr bwMode="auto">
          <a:xfrm>
            <a:off x="950565" y="4077072"/>
            <a:ext cx="2202310" cy="213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067944" y="4365104"/>
            <a:ext cx="46085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2. Отдельное 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промышленное производство </a:t>
            </a:r>
            <a:r>
              <a:rPr lang="ru-RU" sz="2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метилхлорсиланов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 ОАО "КЗСК-Силикон"</a:t>
            </a:r>
          </a:p>
        </p:txBody>
      </p:sp>
    </p:spTree>
    <p:extLst>
      <p:ext uri="{BB962C8B-B14F-4D97-AF65-F5344CB8AC3E}">
        <p14:creationId xmlns:p14="http://schemas.microsoft.com/office/powerpoint/2010/main" val="40032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79216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FF5700"/>
                </a:solidFill>
              </a:rPr>
              <a:t>Программные </a:t>
            </a:r>
            <a:r>
              <a:rPr lang="ru-RU" sz="2800" b="1" dirty="0" smtClean="0">
                <a:solidFill>
                  <a:srgbClr val="FF5700"/>
                </a:solidFill>
              </a:rPr>
              <a:t>комплексы и АРМ </a:t>
            </a:r>
            <a:r>
              <a:rPr lang="ru-RU" sz="2800" b="1" dirty="0" err="1" smtClean="0">
                <a:solidFill>
                  <a:srgbClr val="FF5700"/>
                </a:solidFill>
              </a:rPr>
              <a:t>СМИК</a:t>
            </a:r>
            <a:endParaRPr lang="ru-RU" sz="2800" b="1" dirty="0">
              <a:solidFill>
                <a:srgbClr val="FF5700"/>
              </a:solidFill>
            </a:endParaRPr>
          </a:p>
        </p:txBody>
      </p:sp>
      <p:pic>
        <p:nvPicPr>
          <p:cNvPr id="5" name="Рисунок 4" descr="\\fs\basis\Кичигина Ю.С\Выставки\каталог базис\3\стр7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980728"/>
            <a:ext cx="2953170" cy="15781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\\fs\basis\Кичигина Ю.С\Выставки\каталог базис\3\стр8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2708920"/>
            <a:ext cx="2953170" cy="14860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\\fs\basis\Кичигина Ю.С\Выставки\каталог базис\3\стр10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111" y="4444324"/>
            <a:ext cx="2964721" cy="2170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107502" y="2339588"/>
            <a:ext cx="295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</a:pPr>
            <a:r>
              <a:rPr lang="ru-RU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ПК </a:t>
            </a:r>
            <a:r>
              <a:rPr lang="ru-RU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локального </a:t>
            </a:r>
            <a:r>
              <a:rPr lang="ru-RU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сервера</a:t>
            </a:r>
            <a:endParaRPr lang="ru-RU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07502" y="4129042"/>
            <a:ext cx="295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</a:pPr>
            <a:r>
              <a:rPr lang="ru-RU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ПК сервера</a:t>
            </a:r>
            <a:endParaRPr lang="ru-RU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07502" y="6240984"/>
            <a:ext cx="295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</a:pPr>
            <a:r>
              <a:rPr lang="ru-RU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ПК </a:t>
            </a:r>
            <a:r>
              <a:rPr lang="ru-RU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АРМ</a:t>
            </a:r>
            <a:endParaRPr lang="ru-RU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" name="Рисунок 11" descr="\\fs\basis\Кичигина Ю.С\Выставки\каталог базис\3\стр11.jpg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9832" y="980728"/>
            <a:ext cx="6069242" cy="56374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80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57591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5700"/>
                </a:solidFill>
              </a:rPr>
              <a:t>Эффект </a:t>
            </a:r>
            <a:r>
              <a:rPr lang="ru-RU" sz="2800" b="1" dirty="0">
                <a:solidFill>
                  <a:srgbClr val="FF5700"/>
                </a:solidFill>
              </a:rPr>
              <a:t>использования </a:t>
            </a:r>
            <a:r>
              <a:rPr lang="ru-RU" sz="2800" b="1" dirty="0" err="1">
                <a:solidFill>
                  <a:srgbClr val="FF5700"/>
                </a:solidFill>
              </a:rPr>
              <a:t>СМИК</a:t>
            </a:r>
            <a:r>
              <a:rPr lang="ru-RU" sz="2800" b="1" dirty="0">
                <a:solidFill>
                  <a:srgbClr val="FF5700"/>
                </a:solidFill>
              </a:rPr>
              <a:t> </a:t>
            </a: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5426718" y="980728"/>
            <a:ext cx="3779912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Постоянный контроль изменения состояния  конструкций здания, сооружения :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при эксплуатационных нагрузках и воздействиях;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после природных, техногенных, воздействий (землетрясения, ураганы, штормы, осадки, взрывы,  …)</a:t>
            </a: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pic>
        <p:nvPicPr>
          <p:cNvPr id="5" name="Рисунок 4" descr="C:\Users\v.kletsin.BASIS\AppData\Local\Microsoft\Windows\Temporary Internet Files\Content.Outlook\2OFAZFZV\ЛДС_инкл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" y="1012093"/>
            <a:ext cx="5410178" cy="48651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3592" y="5877272"/>
            <a:ext cx="541017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ru-RU" sz="22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СМИК</a:t>
            </a:r>
            <a:r>
              <a:rPr lang="ru-RU" sz="2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. Ледовый дворец, </a:t>
            </a:r>
            <a:r>
              <a:rPr lang="ru-RU" sz="2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г. </a:t>
            </a:r>
            <a:r>
              <a:rPr lang="ru-RU" sz="2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Красноярск. Землетрясение 24.05.2013 </a:t>
            </a:r>
            <a:r>
              <a:rPr lang="ru-RU" sz="2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7422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2996952"/>
            <a:ext cx="9144000" cy="57591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5700"/>
                </a:solidFill>
              </a:rPr>
              <a:t>СПАСИБО ЗА ВНИМАНИЕ!</a:t>
            </a:r>
            <a:endParaRPr lang="ru-RU" sz="2800" b="1" dirty="0">
              <a:solidFill>
                <a:srgbClr val="FF5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2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48606"/>
            <a:ext cx="9144000" cy="79216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5700"/>
                </a:solidFill>
              </a:rPr>
              <a:t> Статистика ЧС, на потенциально опасных объектах и объектах </a:t>
            </a:r>
            <a:r>
              <a:rPr lang="ru-RU" sz="2800" b="1" dirty="0" smtClean="0">
                <a:solidFill>
                  <a:srgbClr val="FF5700"/>
                </a:solidFill>
              </a:rPr>
              <a:t>жизнеобеспечения в </a:t>
            </a:r>
            <a:r>
              <a:rPr lang="ru-RU" sz="2800" b="1" dirty="0">
                <a:solidFill>
                  <a:srgbClr val="FF5700"/>
                </a:solidFill>
              </a:rPr>
              <a:t>РФ*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012135"/>
              </p:ext>
            </p:extLst>
          </p:nvPr>
        </p:nvGraphicFramePr>
        <p:xfrm>
          <a:off x="404660" y="1700808"/>
          <a:ext cx="8703844" cy="4085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1" name="Лист" r:id="rId4" imgW="7397705" imgH="3390900" progId="Excel.Sheet.8">
                  <p:embed/>
                </p:oleObj>
              </mc:Choice>
              <mc:Fallback>
                <p:oleObj name="Лист" r:id="rId4" imgW="7397705" imgH="33909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60" y="1700808"/>
                        <a:ext cx="8703844" cy="40853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23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79216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FF5700"/>
                </a:solidFill>
              </a:rPr>
              <a:t> </a:t>
            </a:r>
            <a:r>
              <a:rPr lang="ru-RU" sz="2800" b="1" dirty="0" smtClean="0">
                <a:solidFill>
                  <a:srgbClr val="FF5700"/>
                </a:solidFill>
              </a:rPr>
              <a:t>Аварии на </a:t>
            </a:r>
            <a:r>
              <a:rPr lang="ru-RU" sz="2800" b="1" dirty="0">
                <a:solidFill>
                  <a:srgbClr val="FF5700"/>
                </a:solidFill>
              </a:rPr>
              <a:t>потенциально опасных объектах и объектах жизнеобеспечения 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009416"/>
              </p:ext>
            </p:extLst>
          </p:nvPr>
        </p:nvGraphicFramePr>
        <p:xfrm>
          <a:off x="3995936" y="1268760"/>
          <a:ext cx="5112568" cy="1584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2568"/>
              </a:tblGrid>
              <a:tr h="158417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b="1" dirty="0" smtClean="0">
                          <a:effectLst/>
                        </a:rPr>
                        <a:t>Саяно-Шушенская ГЭС , </a:t>
                      </a:r>
                      <a:r>
                        <a:rPr lang="ru-RU" sz="2400" b="1" dirty="0" smtClean="0">
                          <a:effectLst/>
                        </a:rPr>
                        <a:t>17.08.2009 г.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dirty="0" smtClean="0">
                          <a:effectLst/>
                        </a:rPr>
                        <a:t>Погиб 75 человек,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Мат. ущерб - около</a:t>
                      </a:r>
                      <a:r>
                        <a:rPr lang="ru-RU" sz="24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40 </a:t>
                      </a:r>
                      <a:r>
                        <a:rPr lang="ru-RU" sz="2400" baseline="0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млрд.руб</a:t>
                      </a:r>
                      <a:r>
                        <a:rPr lang="ru-RU" sz="24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ru-RU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023311"/>
              </p:ext>
            </p:extLst>
          </p:nvPr>
        </p:nvGraphicFramePr>
        <p:xfrm>
          <a:off x="3923928" y="3140968"/>
          <a:ext cx="5220072" cy="144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0072"/>
              </a:tblGrid>
              <a:tr h="144016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1000" dirty="0">
                        <a:effectLst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Басманый</a:t>
                      </a: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рынок,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23.02.2006 г</a:t>
                      </a:r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Погиб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 человек, 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Пострадало - не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менее 32.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7" name="Picture 2" descr="\\Domain\базис рабочий сервер\БАЗИС ИЦ НТО\Разработка Межд стандарта ИСО\Картинки\00t65ac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81" y="1268760"/>
            <a:ext cx="2783059" cy="15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o.petuhova\Desktop\06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81" y="3140968"/>
            <a:ext cx="2783059" cy="15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069380"/>
              </p:ext>
            </p:extLst>
          </p:nvPr>
        </p:nvGraphicFramePr>
        <p:xfrm>
          <a:off x="3970387" y="5013176"/>
          <a:ext cx="5112568" cy="1584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2568"/>
              </a:tblGrid>
              <a:tr h="158417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b="1" dirty="0" smtClean="0">
                          <a:effectLst/>
                        </a:rPr>
                        <a:t>Трансвааль парк, </a:t>
                      </a:r>
                      <a:r>
                        <a:rPr lang="ru-RU" sz="2400" b="1" dirty="0" smtClean="0">
                          <a:effectLst/>
                        </a:rPr>
                        <a:t>14.02.2004 г.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dirty="0" smtClean="0">
                          <a:effectLst/>
                        </a:rPr>
                        <a:t>Погибло - 28, </a:t>
                      </a:r>
                      <a:r>
                        <a:rPr lang="ru-RU" sz="2400" dirty="0">
                          <a:effectLst/>
                        </a:rPr>
                        <a:t>в </a:t>
                      </a:r>
                      <a:r>
                        <a:rPr lang="ru-RU" sz="2400" dirty="0" smtClean="0">
                          <a:effectLst/>
                        </a:rPr>
                        <a:t>т. ч. детей - 8.</a:t>
                      </a:r>
                      <a:endParaRPr lang="ru-RU" sz="2400" dirty="0">
                        <a:effectLst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dirty="0" smtClean="0">
                          <a:effectLst/>
                        </a:rPr>
                        <a:t>Пострадало – 193, в </a:t>
                      </a:r>
                      <a:r>
                        <a:rPr lang="ru-RU" sz="2400" dirty="0" err="1" smtClean="0">
                          <a:effectLst/>
                        </a:rPr>
                        <a:t>т.ч.детей</a:t>
                      </a:r>
                      <a:r>
                        <a:rPr lang="ru-RU" sz="2400" dirty="0" smtClean="0">
                          <a:effectLst/>
                        </a:rPr>
                        <a:t> -  51</a:t>
                      </a:r>
                      <a:endParaRPr lang="ru-RU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6" descr="File:RIAN archive 142921 Rescuers in Transvaal Park after inceden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81" y="4941168"/>
            <a:ext cx="278306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7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29600" cy="50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3200" b="1" dirty="0" smtClean="0">
                <a:solidFill>
                  <a:srgbClr val="FF5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 </a:t>
            </a:r>
            <a:r>
              <a:rPr lang="ru-RU" altLang="ru-RU" sz="3200" b="1" dirty="0">
                <a:solidFill>
                  <a:srgbClr val="FF5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создания </a:t>
            </a:r>
            <a:r>
              <a:rPr lang="ru-RU" altLang="ru-RU" sz="3200" b="1" dirty="0" err="1">
                <a:solidFill>
                  <a:srgbClr val="FF5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СМИС</a:t>
            </a:r>
            <a:endParaRPr lang="ru-RU" altLang="ru-RU" sz="3200" b="1" dirty="0">
              <a:solidFill>
                <a:srgbClr val="FF57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8785225" cy="2665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ru-RU" altLang="ru-RU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СМИС</a:t>
            </a:r>
            <a:r>
              <a:rPr lang="ru-RU" alt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создают </a:t>
            </a:r>
            <a:r>
              <a:rPr lang="ru-RU" altLang="ru-RU" sz="2400" b="1" dirty="0" smtClean="0">
                <a:solidFill>
                  <a:srgbClr val="0000CC"/>
                </a:solidFill>
              </a:rPr>
              <a:t>в целях:</a:t>
            </a:r>
            <a:endParaRPr lang="ru-RU" altLang="ru-RU" sz="2400" b="1" dirty="0" smtClean="0">
              <a:solidFill>
                <a:srgbClr val="0000CC"/>
              </a:solidFill>
            </a:endParaRPr>
          </a:p>
          <a:p>
            <a:pPr marL="0" indent="0">
              <a:buFontTx/>
              <a:buNone/>
            </a:pPr>
            <a:r>
              <a:rPr lang="ru-RU" altLang="ru-RU" sz="2400" dirty="0" smtClean="0">
                <a:solidFill>
                  <a:srgbClr val="0000CC"/>
                </a:solidFill>
              </a:rPr>
              <a:t>-  </a:t>
            </a:r>
            <a:r>
              <a:rPr lang="ru-RU" alt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предупреждения </a:t>
            </a:r>
            <a:r>
              <a:rPr lang="ru-RU" altLang="ru-RU" sz="2400" b="1" dirty="0" smtClean="0">
                <a:solidFill>
                  <a:srgbClr val="0000CC"/>
                </a:solidFill>
              </a:rPr>
              <a:t>ЧС</a:t>
            </a:r>
            <a:r>
              <a:rPr lang="ru-RU" altLang="ru-RU" sz="2400" dirty="0" smtClean="0">
                <a:solidFill>
                  <a:srgbClr val="0000CC"/>
                </a:solidFill>
              </a:rPr>
              <a:t>, </a:t>
            </a:r>
            <a:r>
              <a:rPr lang="ru-RU" altLang="ru-RU" sz="2400" dirty="0" smtClean="0">
                <a:solidFill>
                  <a:srgbClr val="0000CC"/>
                </a:solidFill>
              </a:rPr>
              <a:t>т.е. </a:t>
            </a:r>
            <a:r>
              <a:rPr lang="ru-RU" alt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недопущения </a:t>
            </a:r>
            <a:r>
              <a:rPr lang="ru-RU" alt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потерь, ущерба здоровью людей, материального </a:t>
            </a:r>
            <a:r>
              <a:rPr lang="ru-RU" alt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ущерба;</a:t>
            </a:r>
          </a:p>
          <a:p>
            <a:pPr marL="0" indent="0">
              <a:buFontTx/>
              <a:buNone/>
            </a:pPr>
            <a:r>
              <a:rPr lang="ru-RU" alt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ru-RU" alt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информационной </a:t>
            </a:r>
            <a:r>
              <a:rPr lang="ru-RU" alt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поддержки принятия решений</a:t>
            </a:r>
            <a:r>
              <a:rPr lang="ru-RU" alt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органами повседневного управления </a:t>
            </a:r>
            <a:r>
              <a:rPr lang="ru-RU" altLang="ru-RU" sz="2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РСЧС</a:t>
            </a:r>
            <a:r>
              <a:rPr lang="ru-RU" alt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 предупреждению и ликвидации аварий, ЧС.</a:t>
            </a:r>
          </a:p>
        </p:txBody>
      </p:sp>
      <p:pic>
        <p:nvPicPr>
          <p:cNvPr id="8" name="Рисунок 6" descr="File:RIAN archive 142921 Rescuers in Transvaal Park after inceden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47386"/>
            <a:ext cx="2592288" cy="170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o.petuhova\Desktop\ss-100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348" y="3636059"/>
            <a:ext cx="3167884" cy="209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10" name="Picture 14" descr="Картинка 14 из 483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96" y="3849960"/>
            <a:ext cx="3960564" cy="272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07504" y="620713"/>
            <a:ext cx="3340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b="1" dirty="0">
                <a:solidFill>
                  <a:srgbClr val="FF5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</a:t>
            </a:r>
            <a:r>
              <a:rPr lang="ru-RU" altLang="ru-RU" sz="2800" b="1" dirty="0" err="1">
                <a:solidFill>
                  <a:srgbClr val="FF5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СМИС</a:t>
            </a:r>
            <a:r>
              <a:rPr lang="ru-RU" altLang="ru-RU" sz="2800" b="1" dirty="0">
                <a:solidFill>
                  <a:srgbClr val="FF5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215900" y="1454150"/>
            <a:ext cx="2843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XML</a:t>
            </a:r>
            <a:r>
              <a:rPr lang="en-US" alt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alt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</a:t>
            </a:r>
            <a:r>
              <a:rPr lang="en-US" alt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ru-RU" alt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tensible </a:t>
            </a:r>
            <a:r>
              <a:rPr lang="ru-RU" alt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ru-RU" alt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arkup </a:t>
            </a:r>
            <a:r>
              <a:rPr lang="ru-RU" alt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ru-RU" altLang="ru-RU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anguage</a:t>
            </a: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547688" y="21336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endParaRPr lang="ru-RU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1127125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3276600" y="765175"/>
            <a:ext cx="3382963" cy="1295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sz="1800"/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439738" y="2492375"/>
            <a:ext cx="8093075" cy="405447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1800" b="1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</p:txBody>
      </p:sp>
      <p:sp>
        <p:nvSpPr>
          <p:cNvPr id="150539" name="Rectangle 11"/>
          <p:cNvSpPr>
            <a:spLocks noChangeArrowheads="1"/>
          </p:cNvSpPr>
          <p:nvPr/>
        </p:nvSpPr>
        <p:spPr bwMode="auto">
          <a:xfrm>
            <a:off x="323850" y="2636838"/>
            <a:ext cx="8569325" cy="4032250"/>
          </a:xfrm>
          <a:prstGeom prst="rect">
            <a:avLst/>
          </a:prstGeom>
          <a:solidFill>
            <a:srgbClr val="CCFFFF"/>
          </a:solidFill>
          <a:ln w="9525">
            <a:solidFill>
              <a:schemeClr val="bg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 sz="1800" b="1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0" y="2852738"/>
            <a:ext cx="9144000" cy="3792537"/>
          </a:xfrm>
          <a:prstGeom prst="rect">
            <a:avLst/>
          </a:prstGeom>
          <a:solidFill>
            <a:srgbClr val="CC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 sz="1800" b="1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  <a:p>
            <a:pPr algn="ctr">
              <a:defRPr/>
            </a:pPr>
            <a:endParaRPr lang="ru-RU" sz="1800"/>
          </a:p>
        </p:txBody>
      </p:sp>
      <p:sp>
        <p:nvSpPr>
          <p:cNvPr id="150544" name="Text Box 16"/>
          <p:cNvSpPr txBox="1">
            <a:spLocks noChangeArrowheads="1"/>
          </p:cNvSpPr>
          <p:nvPr/>
        </p:nvSpPr>
        <p:spPr bwMode="auto">
          <a:xfrm>
            <a:off x="3348038" y="793750"/>
            <a:ext cx="3095625" cy="396875"/>
          </a:xfrm>
          <a:prstGeom prst="rect">
            <a:avLst/>
          </a:prstGeom>
          <a:solidFill>
            <a:srgbClr val="F7FEA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СМИС ЦУКС/ЕДДС</a:t>
            </a:r>
            <a:endParaRPr lang="ru-RU" sz="1800" dirty="0">
              <a:solidFill>
                <a:srgbClr val="0000CC"/>
              </a:solidFill>
            </a:endParaRPr>
          </a:p>
        </p:txBody>
      </p:sp>
      <p:pic>
        <p:nvPicPr>
          <p:cNvPr id="108558" name="Picture 20" descr="TE/T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43"/>
          <a:stretch>
            <a:fillRect/>
          </a:stretch>
        </p:blipFill>
        <p:spPr bwMode="auto">
          <a:xfrm>
            <a:off x="1311275" y="6021388"/>
            <a:ext cx="4286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9" name="Picture 21" descr="TE/T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7"/>
          <a:stretch>
            <a:fillRect/>
          </a:stretch>
        </p:blipFill>
        <p:spPr bwMode="auto">
          <a:xfrm>
            <a:off x="2103438" y="6021388"/>
            <a:ext cx="4318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60" name="Picture 22" descr="H/D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6021388"/>
            <a:ext cx="78263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61" name="Picture 23" descr="DPS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021388"/>
            <a:ext cx="4651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62" name="Picture 24" descr="DPIL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6021388"/>
            <a:ext cx="3063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63" name="Picture 25" descr="AV/D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6021388"/>
            <a:ext cx="647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64" name="Picture 26" descr="WS/SD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57900"/>
            <a:ext cx="5762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65" name="Picture 27" descr="T/FS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075363"/>
            <a:ext cx="2794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60" name="Text Box 32"/>
          <p:cNvSpPr txBox="1">
            <a:spLocks noChangeArrowheads="1"/>
          </p:cNvSpPr>
          <p:nvPr/>
        </p:nvSpPr>
        <p:spPr bwMode="auto">
          <a:xfrm>
            <a:off x="6372225" y="4868863"/>
            <a:ext cx="2089150" cy="366712"/>
          </a:xfrm>
          <a:prstGeom prst="rect">
            <a:avLst/>
          </a:prstGeom>
          <a:solidFill>
            <a:srgbClr val="F7FEA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АСУ ТП объекта</a:t>
            </a:r>
            <a:endParaRPr lang="ru-RU" sz="12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08567" name="Group 34"/>
          <p:cNvGrpSpPr>
            <a:grpSpLocks/>
          </p:cNvGrpSpPr>
          <p:nvPr/>
        </p:nvGrpSpPr>
        <p:grpSpPr bwMode="auto">
          <a:xfrm>
            <a:off x="1619250" y="5313363"/>
            <a:ext cx="503238" cy="503237"/>
            <a:chOff x="2630" y="1592"/>
            <a:chExt cx="1248" cy="1248"/>
          </a:xfrm>
        </p:grpSpPr>
        <p:graphicFrame>
          <p:nvGraphicFramePr>
            <p:cNvPr id="108568" name="Object 35"/>
            <p:cNvGraphicFramePr>
              <a:graphicFrameLocks noChangeAspect="1"/>
            </p:cNvGraphicFramePr>
            <p:nvPr/>
          </p:nvGraphicFramePr>
          <p:xfrm>
            <a:off x="2630" y="1592"/>
            <a:ext cx="1248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839" name="Visio" r:id="rId11" imgW="2943688" imgH="2943688" progId="Visio.Drawing.11">
                    <p:embed/>
                  </p:oleObj>
                </mc:Choice>
                <mc:Fallback>
                  <p:oleObj name="Visio" r:id="rId11" imgW="2943688" imgH="2943688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0" y="1592"/>
                          <a:ext cx="1248" cy="1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8569" name="Picture 36" descr="200kg"/>
            <p:cNvPicPr preferRelativeResize="0"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" y="1677"/>
              <a:ext cx="1064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0565" name="Text Box 37"/>
          <p:cNvSpPr txBox="1">
            <a:spLocks noChangeArrowheads="1"/>
          </p:cNvSpPr>
          <p:nvPr/>
        </p:nvSpPr>
        <p:spPr bwMode="auto">
          <a:xfrm>
            <a:off x="71438" y="4862513"/>
            <a:ext cx="5940425" cy="366712"/>
          </a:xfrm>
          <a:prstGeom prst="rect">
            <a:avLst/>
          </a:prstGeom>
          <a:solidFill>
            <a:srgbClr val="F7FEA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Системы безопасности и жизнеобеспечения объекта</a:t>
            </a:r>
            <a:endParaRPr lang="ru-RU" sz="1800">
              <a:solidFill>
                <a:srgbClr val="0000CC"/>
              </a:solidFill>
            </a:endParaRPr>
          </a:p>
        </p:txBody>
      </p:sp>
      <p:sp>
        <p:nvSpPr>
          <p:cNvPr id="108571" name="Rectangle 38"/>
          <p:cNvSpPr>
            <a:spLocks noChangeArrowheads="1"/>
          </p:cNvSpPr>
          <p:nvPr/>
        </p:nvSpPr>
        <p:spPr bwMode="auto">
          <a:xfrm>
            <a:off x="2843213" y="3068638"/>
            <a:ext cx="3384550" cy="1225550"/>
          </a:xfrm>
          <a:prstGeom prst="rect">
            <a:avLst/>
          </a:prstGeom>
          <a:solidFill>
            <a:srgbClr val="FF9900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sz="1800"/>
          </a:p>
        </p:txBody>
      </p:sp>
      <p:grpSp>
        <p:nvGrpSpPr>
          <p:cNvPr id="108572" name="Group 39"/>
          <p:cNvGrpSpPr>
            <a:grpSpLocks/>
          </p:cNvGrpSpPr>
          <p:nvPr/>
        </p:nvGrpSpPr>
        <p:grpSpPr bwMode="auto">
          <a:xfrm>
            <a:off x="7019925" y="5300663"/>
            <a:ext cx="503238" cy="503237"/>
            <a:chOff x="2630" y="1592"/>
            <a:chExt cx="1248" cy="1248"/>
          </a:xfrm>
        </p:grpSpPr>
        <p:graphicFrame>
          <p:nvGraphicFramePr>
            <p:cNvPr id="108573" name="Object 40"/>
            <p:cNvGraphicFramePr>
              <a:graphicFrameLocks noChangeAspect="1"/>
            </p:cNvGraphicFramePr>
            <p:nvPr/>
          </p:nvGraphicFramePr>
          <p:xfrm>
            <a:off x="2630" y="1592"/>
            <a:ext cx="1248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840" name="Visio" r:id="rId14" imgW="2943688" imgH="2943688" progId="Visio.Drawing.11">
                    <p:embed/>
                  </p:oleObj>
                </mc:Choice>
                <mc:Fallback>
                  <p:oleObj name="Visio" r:id="rId14" imgW="2943688" imgH="2943688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0" y="1592"/>
                          <a:ext cx="1248" cy="1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8574" name="Picture 41" descr="200kg"/>
            <p:cNvPicPr preferRelativeResize="0"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" y="1677"/>
              <a:ext cx="1064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0574" name="Text Box 46"/>
          <p:cNvSpPr txBox="1">
            <a:spLocks noChangeArrowheads="1"/>
          </p:cNvSpPr>
          <p:nvPr/>
        </p:nvSpPr>
        <p:spPr bwMode="auto">
          <a:xfrm>
            <a:off x="2889250" y="3101975"/>
            <a:ext cx="3313113" cy="530225"/>
          </a:xfrm>
          <a:prstGeom prst="rect">
            <a:avLst/>
          </a:prstGeom>
          <a:solidFill>
            <a:srgbClr val="F7FEA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Подсистема сбора данных и передачи сообщений (</a:t>
            </a:r>
            <a:r>
              <a:rPr lang="ru-RU" altLang="ru-RU" sz="1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ССП</a:t>
            </a:r>
            <a:r>
              <a:rPr lang="ru-RU" altLang="ru-RU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50578" name="Text Box 50"/>
          <p:cNvSpPr txBox="1">
            <a:spLocks noChangeArrowheads="1"/>
          </p:cNvSpPr>
          <p:nvPr/>
        </p:nvSpPr>
        <p:spPr bwMode="auto">
          <a:xfrm>
            <a:off x="6084888" y="4292600"/>
            <a:ext cx="3024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7FEA0">
                    <a:alpha val="7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М И С   о б ъ е к т а</a:t>
            </a:r>
            <a:endParaRPr lang="ru-RU" sz="18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8577" name="Group 51"/>
          <p:cNvGrpSpPr>
            <a:grpSpLocks/>
          </p:cNvGrpSpPr>
          <p:nvPr/>
        </p:nvGrpSpPr>
        <p:grpSpPr bwMode="auto">
          <a:xfrm>
            <a:off x="3924300" y="5313363"/>
            <a:ext cx="503238" cy="503237"/>
            <a:chOff x="2630" y="1592"/>
            <a:chExt cx="1248" cy="1248"/>
          </a:xfrm>
        </p:grpSpPr>
        <p:graphicFrame>
          <p:nvGraphicFramePr>
            <p:cNvPr id="108578" name="Object 52"/>
            <p:cNvGraphicFramePr>
              <a:graphicFrameLocks noChangeAspect="1"/>
            </p:cNvGraphicFramePr>
            <p:nvPr/>
          </p:nvGraphicFramePr>
          <p:xfrm>
            <a:off x="2630" y="1592"/>
            <a:ext cx="1248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841" name="Visio" r:id="rId15" imgW="2943688" imgH="2943688" progId="Visio.Drawing.11">
                    <p:embed/>
                  </p:oleObj>
                </mc:Choice>
                <mc:Fallback>
                  <p:oleObj name="Visio" r:id="rId15" imgW="2943688" imgH="2943688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0" y="1592"/>
                          <a:ext cx="1248" cy="1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8579" name="Picture 53" descr="200kg"/>
            <p:cNvPicPr preferRelativeResize="0"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" y="1677"/>
              <a:ext cx="1064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0588" name="AutoShape 60"/>
          <p:cNvSpPr>
            <a:spLocks noChangeArrowheads="1"/>
          </p:cNvSpPr>
          <p:nvPr/>
        </p:nvSpPr>
        <p:spPr bwMode="auto">
          <a:xfrm>
            <a:off x="6732588" y="930275"/>
            <a:ext cx="1036637" cy="790575"/>
          </a:xfrm>
          <a:prstGeom prst="leftRightArrow">
            <a:avLst>
              <a:gd name="adj1" fmla="val 50000"/>
              <a:gd name="adj2" fmla="val 26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XML</a:t>
            </a:r>
            <a:endParaRPr lang="ru-RU" sz="1800"/>
          </a:p>
        </p:txBody>
      </p:sp>
      <p:sp>
        <p:nvSpPr>
          <p:cNvPr id="150592" name="Text Box 64"/>
          <p:cNvSpPr txBox="1">
            <a:spLocks noChangeArrowheads="1"/>
          </p:cNvSpPr>
          <p:nvPr/>
        </p:nvSpPr>
        <p:spPr bwMode="auto">
          <a:xfrm>
            <a:off x="6732587" y="692150"/>
            <a:ext cx="23764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7FEA0">
                    <a:alpha val="7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ru-RU" sz="1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ЦУКС</a:t>
            </a:r>
            <a:r>
              <a:rPr lang="ru-RU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1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Рег.Центра</a:t>
            </a:r>
            <a:endParaRPr lang="ru-RU" sz="18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8582" name="Group 65"/>
          <p:cNvGrpSpPr>
            <a:grpSpLocks/>
          </p:cNvGrpSpPr>
          <p:nvPr/>
        </p:nvGrpSpPr>
        <p:grpSpPr bwMode="auto">
          <a:xfrm>
            <a:off x="2987675" y="3644900"/>
            <a:ext cx="503238" cy="503238"/>
            <a:chOff x="2630" y="1592"/>
            <a:chExt cx="1248" cy="1248"/>
          </a:xfrm>
        </p:grpSpPr>
        <p:graphicFrame>
          <p:nvGraphicFramePr>
            <p:cNvPr id="108583" name="Object 66"/>
            <p:cNvGraphicFramePr>
              <a:graphicFrameLocks noChangeAspect="1"/>
            </p:cNvGraphicFramePr>
            <p:nvPr/>
          </p:nvGraphicFramePr>
          <p:xfrm>
            <a:off x="2630" y="1592"/>
            <a:ext cx="1248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842" name="Visio" r:id="rId16" imgW="2943688" imgH="2943688" progId="Visio.Drawing.11">
                    <p:embed/>
                  </p:oleObj>
                </mc:Choice>
                <mc:Fallback>
                  <p:oleObj name="Visio" r:id="rId16" imgW="2943688" imgH="2943688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0" y="1592"/>
                          <a:ext cx="1248" cy="1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8584" name="Picture 67" descr="200kg"/>
            <p:cNvPicPr preferRelativeResize="0"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" y="1677"/>
              <a:ext cx="1064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585" name="Group 68"/>
          <p:cNvGrpSpPr>
            <a:grpSpLocks/>
          </p:cNvGrpSpPr>
          <p:nvPr/>
        </p:nvGrpSpPr>
        <p:grpSpPr bwMode="auto">
          <a:xfrm>
            <a:off x="3563938" y="3646488"/>
            <a:ext cx="503237" cy="503237"/>
            <a:chOff x="2630" y="1592"/>
            <a:chExt cx="1248" cy="1248"/>
          </a:xfrm>
        </p:grpSpPr>
        <p:graphicFrame>
          <p:nvGraphicFramePr>
            <p:cNvPr id="108586" name="Object 69"/>
            <p:cNvGraphicFramePr>
              <a:graphicFrameLocks noChangeAspect="1"/>
            </p:cNvGraphicFramePr>
            <p:nvPr/>
          </p:nvGraphicFramePr>
          <p:xfrm>
            <a:off x="2630" y="1592"/>
            <a:ext cx="1248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843" name="Visio" r:id="rId17" imgW="2943688" imgH="2943688" progId="Visio.Drawing.11">
                    <p:embed/>
                  </p:oleObj>
                </mc:Choice>
                <mc:Fallback>
                  <p:oleObj name="Visio" r:id="rId17" imgW="2943688" imgH="2943688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0" y="1592"/>
                          <a:ext cx="1248" cy="1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8587" name="Picture 70" descr="200kg"/>
            <p:cNvPicPr preferRelativeResize="0"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" y="1677"/>
              <a:ext cx="1064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588" name="Group 121"/>
          <p:cNvGrpSpPr>
            <a:grpSpLocks/>
          </p:cNvGrpSpPr>
          <p:nvPr/>
        </p:nvGrpSpPr>
        <p:grpSpPr bwMode="auto">
          <a:xfrm>
            <a:off x="2843213" y="5313363"/>
            <a:ext cx="503237" cy="503237"/>
            <a:chOff x="2630" y="1592"/>
            <a:chExt cx="1248" cy="1248"/>
          </a:xfrm>
        </p:grpSpPr>
        <p:graphicFrame>
          <p:nvGraphicFramePr>
            <p:cNvPr id="108589" name="Object 122"/>
            <p:cNvGraphicFramePr>
              <a:graphicFrameLocks noChangeAspect="1"/>
            </p:cNvGraphicFramePr>
            <p:nvPr/>
          </p:nvGraphicFramePr>
          <p:xfrm>
            <a:off x="2630" y="1592"/>
            <a:ext cx="1248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844" name="Visio" r:id="rId18" imgW="2943688" imgH="2943688" progId="Visio.Drawing.11">
                    <p:embed/>
                  </p:oleObj>
                </mc:Choice>
                <mc:Fallback>
                  <p:oleObj name="Visio" r:id="rId18" imgW="2943688" imgH="2943688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0" y="1592"/>
                          <a:ext cx="1248" cy="1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8590" name="Picture 123" descr="200kg"/>
            <p:cNvPicPr preferRelativeResize="0"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" y="1677"/>
              <a:ext cx="1064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591" name="Rectangle 124"/>
          <p:cNvSpPr>
            <a:spLocks noChangeArrowheads="1"/>
          </p:cNvSpPr>
          <p:nvPr/>
        </p:nvSpPr>
        <p:spPr bwMode="auto">
          <a:xfrm>
            <a:off x="107950" y="3101975"/>
            <a:ext cx="2339975" cy="1225550"/>
          </a:xfrm>
          <a:prstGeom prst="rect">
            <a:avLst/>
          </a:prstGeom>
          <a:solidFill>
            <a:srgbClr val="FF9900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sz="1800">
              <a:solidFill>
                <a:srgbClr val="FF9933"/>
              </a:solidFill>
            </a:endParaRPr>
          </a:p>
        </p:txBody>
      </p:sp>
      <p:sp>
        <p:nvSpPr>
          <p:cNvPr id="150653" name="Text Box 125"/>
          <p:cNvSpPr txBox="1">
            <a:spLocks noChangeArrowheads="1"/>
          </p:cNvSpPr>
          <p:nvPr/>
        </p:nvSpPr>
        <p:spPr bwMode="auto">
          <a:xfrm>
            <a:off x="107950" y="3101975"/>
            <a:ext cx="2303463" cy="366713"/>
          </a:xfrm>
          <a:prstGeom prst="rect">
            <a:avLst/>
          </a:prstGeom>
          <a:solidFill>
            <a:srgbClr val="F7FEA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Подсистема СМИК</a:t>
            </a:r>
          </a:p>
        </p:txBody>
      </p:sp>
      <p:sp>
        <p:nvSpPr>
          <p:cNvPr id="108593" name="Rectangle 126"/>
          <p:cNvSpPr>
            <a:spLocks noChangeArrowheads="1"/>
          </p:cNvSpPr>
          <p:nvPr/>
        </p:nvSpPr>
        <p:spPr bwMode="auto">
          <a:xfrm>
            <a:off x="6516688" y="3068638"/>
            <a:ext cx="2484437" cy="1225550"/>
          </a:xfrm>
          <a:prstGeom prst="rect">
            <a:avLst/>
          </a:prstGeom>
          <a:solidFill>
            <a:srgbClr val="FF9900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sz="1800"/>
          </a:p>
        </p:txBody>
      </p:sp>
      <p:sp>
        <p:nvSpPr>
          <p:cNvPr id="150655" name="Text Box 127"/>
          <p:cNvSpPr txBox="1">
            <a:spLocks noChangeArrowheads="1"/>
          </p:cNvSpPr>
          <p:nvPr/>
        </p:nvSpPr>
        <p:spPr bwMode="auto">
          <a:xfrm>
            <a:off x="6588125" y="3095625"/>
            <a:ext cx="2303463" cy="366713"/>
          </a:xfrm>
          <a:prstGeom prst="rect">
            <a:avLst/>
          </a:prstGeom>
          <a:solidFill>
            <a:srgbClr val="F7FEA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Подсистема СУКС</a:t>
            </a:r>
          </a:p>
        </p:txBody>
      </p:sp>
      <p:pic>
        <p:nvPicPr>
          <p:cNvPr id="108595" name="Picture 128" descr="Ретранслятор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606800"/>
            <a:ext cx="16557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657" name="Line 129"/>
          <p:cNvSpPr>
            <a:spLocks noChangeShapeType="1"/>
          </p:cNvSpPr>
          <p:nvPr/>
        </p:nvSpPr>
        <p:spPr bwMode="auto">
          <a:xfrm>
            <a:off x="1116013" y="5878513"/>
            <a:ext cx="7056437" cy="71437"/>
          </a:xfrm>
          <a:prstGeom prst="line">
            <a:avLst/>
          </a:prstGeom>
          <a:noFill/>
          <a:ln w="177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150658" name="Line 130"/>
          <p:cNvSpPr>
            <a:spLocks noChangeShapeType="1"/>
          </p:cNvSpPr>
          <p:nvPr/>
        </p:nvSpPr>
        <p:spPr bwMode="auto">
          <a:xfrm>
            <a:off x="2484438" y="3822700"/>
            <a:ext cx="358775" cy="0"/>
          </a:xfrm>
          <a:prstGeom prst="line">
            <a:avLst/>
          </a:prstGeom>
          <a:noFill/>
          <a:ln w="177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150659" name="Line 131"/>
          <p:cNvSpPr>
            <a:spLocks noChangeShapeType="1"/>
          </p:cNvSpPr>
          <p:nvPr/>
        </p:nvSpPr>
        <p:spPr bwMode="auto">
          <a:xfrm>
            <a:off x="6227763" y="3894138"/>
            <a:ext cx="287337" cy="0"/>
          </a:xfrm>
          <a:prstGeom prst="line">
            <a:avLst/>
          </a:prstGeom>
          <a:noFill/>
          <a:ln w="177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150660" name="Line 132"/>
          <p:cNvSpPr>
            <a:spLocks noChangeShapeType="1"/>
          </p:cNvSpPr>
          <p:nvPr/>
        </p:nvSpPr>
        <p:spPr bwMode="auto">
          <a:xfrm>
            <a:off x="6156325" y="4292600"/>
            <a:ext cx="0" cy="1585913"/>
          </a:xfrm>
          <a:prstGeom prst="line">
            <a:avLst/>
          </a:prstGeom>
          <a:noFill/>
          <a:ln w="177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150662" name="Rectangle 134"/>
          <p:cNvSpPr>
            <a:spLocks noChangeArrowheads="1"/>
          </p:cNvSpPr>
          <p:nvPr/>
        </p:nvSpPr>
        <p:spPr bwMode="auto">
          <a:xfrm>
            <a:off x="0" y="2924175"/>
            <a:ext cx="9144000" cy="1800225"/>
          </a:xfrm>
          <a:prstGeom prst="rect">
            <a:avLst/>
          </a:prstGeom>
          <a:solidFill>
            <a:srgbClr val="FF9933">
              <a:alpha val="24001"/>
            </a:srgbClr>
          </a:solidFill>
          <a:ln w="38100">
            <a:solidFill>
              <a:srgbClr val="99336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150591" name="AutoShape 63"/>
          <p:cNvSpPr>
            <a:spLocks noChangeArrowheads="1"/>
          </p:cNvSpPr>
          <p:nvPr/>
        </p:nvSpPr>
        <p:spPr bwMode="auto">
          <a:xfrm>
            <a:off x="5419725" y="1971675"/>
            <a:ext cx="1152525" cy="1008063"/>
          </a:xfrm>
          <a:prstGeom prst="upDownArrow">
            <a:avLst>
              <a:gd name="adj1" fmla="val 50000"/>
              <a:gd name="adj2" fmla="val 24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XML</a:t>
            </a:r>
            <a:endParaRPr lang="ru-RU" sz="1800" dirty="0"/>
          </a:p>
        </p:txBody>
      </p:sp>
      <p:pic>
        <p:nvPicPr>
          <p:cNvPr id="108602" name="Picture 136" descr="Untitled-1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716338"/>
            <a:ext cx="33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603" name="Picture 25" descr="инклинометр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3729038"/>
            <a:ext cx="3571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604" name="Picture 138" descr="Untitled-1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16338"/>
            <a:ext cx="33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605" name="Picture 25" descr="инклинометр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16338"/>
            <a:ext cx="3571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 Box 50"/>
          <p:cNvSpPr txBox="1">
            <a:spLocks noChangeArrowheads="1"/>
          </p:cNvSpPr>
          <p:nvPr/>
        </p:nvSpPr>
        <p:spPr bwMode="auto">
          <a:xfrm>
            <a:off x="287338" y="2501900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7FEA0">
                    <a:alpha val="7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 б ъ е к т мониторинга</a:t>
            </a:r>
            <a:endParaRPr lang="ru-RU" sz="18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5" name="Text Box 32"/>
          <p:cNvSpPr txBox="1">
            <a:spLocks noChangeArrowheads="1"/>
          </p:cNvSpPr>
          <p:nvPr/>
        </p:nvSpPr>
        <p:spPr bwMode="auto">
          <a:xfrm>
            <a:off x="3135313" y="1912938"/>
            <a:ext cx="957262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8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АРМ</a:t>
            </a:r>
          </a:p>
          <a:p>
            <a:pPr algn="ctr">
              <a:lnSpc>
                <a:spcPct val="80000"/>
              </a:lnSpc>
            </a:pPr>
            <a:r>
              <a:rPr lang="ru-RU" altLang="ru-RU" sz="18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СППР</a:t>
            </a:r>
            <a:endParaRPr lang="ru-RU" altLang="ru-RU" sz="120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" name="Text Box 32"/>
          <p:cNvSpPr txBox="1">
            <a:spLocks noChangeArrowheads="1"/>
          </p:cNvSpPr>
          <p:nvPr/>
        </p:nvSpPr>
        <p:spPr bwMode="auto">
          <a:xfrm>
            <a:off x="3851275" y="1916113"/>
            <a:ext cx="930275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8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АРМ</a:t>
            </a:r>
          </a:p>
          <a:p>
            <a:pPr algn="ctr">
              <a:lnSpc>
                <a:spcPct val="80000"/>
              </a:lnSpc>
            </a:pPr>
            <a:r>
              <a:rPr lang="ru-RU" altLang="ru-RU" sz="18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</a:t>
            </a:r>
          </a:p>
        </p:txBody>
      </p:sp>
      <p:sp>
        <p:nvSpPr>
          <p:cNvPr id="80" name="Text Box 32"/>
          <p:cNvSpPr txBox="1">
            <a:spLocks noChangeArrowheads="1"/>
          </p:cNvSpPr>
          <p:nvPr/>
        </p:nvSpPr>
        <p:spPr bwMode="auto">
          <a:xfrm>
            <a:off x="5148263" y="3644900"/>
            <a:ext cx="11525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Серверы: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altLang="ru-RU" sz="1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сопряжения;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altLang="ru-RU" sz="1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СМИС</a:t>
            </a:r>
          </a:p>
        </p:txBody>
      </p:sp>
      <p:cxnSp>
        <p:nvCxnSpPr>
          <p:cNvPr id="108610" name="Прямая соединительная линия 6"/>
          <p:cNvCxnSpPr>
            <a:cxnSpLocks noChangeShapeType="1"/>
          </p:cNvCxnSpPr>
          <p:nvPr/>
        </p:nvCxnSpPr>
        <p:spPr bwMode="auto">
          <a:xfrm flipV="1">
            <a:off x="3748088" y="1274763"/>
            <a:ext cx="0" cy="215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611" name="Прямая соединительная линия 88"/>
          <p:cNvCxnSpPr>
            <a:cxnSpLocks noChangeShapeType="1"/>
          </p:cNvCxnSpPr>
          <p:nvPr/>
        </p:nvCxnSpPr>
        <p:spPr bwMode="auto">
          <a:xfrm flipV="1">
            <a:off x="4394200" y="1268413"/>
            <a:ext cx="0" cy="215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612" name="Прямая соединительная линия 89"/>
          <p:cNvCxnSpPr>
            <a:cxnSpLocks noChangeShapeType="1"/>
          </p:cNvCxnSpPr>
          <p:nvPr/>
        </p:nvCxnSpPr>
        <p:spPr bwMode="auto">
          <a:xfrm flipV="1">
            <a:off x="4913313" y="1268413"/>
            <a:ext cx="0" cy="215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613" name="Прямая соединительная линия 90"/>
          <p:cNvCxnSpPr>
            <a:cxnSpLocks noChangeShapeType="1"/>
          </p:cNvCxnSpPr>
          <p:nvPr/>
        </p:nvCxnSpPr>
        <p:spPr bwMode="auto">
          <a:xfrm flipV="1">
            <a:off x="5345113" y="1268413"/>
            <a:ext cx="0" cy="215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614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3736975" y="1268413"/>
            <a:ext cx="16271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615" name="Прямая соединительная линия 93"/>
          <p:cNvCxnSpPr>
            <a:cxnSpLocks noChangeShapeType="1"/>
          </p:cNvCxnSpPr>
          <p:nvPr/>
        </p:nvCxnSpPr>
        <p:spPr bwMode="auto">
          <a:xfrm>
            <a:off x="3203575" y="4365625"/>
            <a:ext cx="1728788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616" name="Прямая соединительная линия 97"/>
          <p:cNvCxnSpPr>
            <a:cxnSpLocks noChangeShapeType="1"/>
          </p:cNvCxnSpPr>
          <p:nvPr/>
        </p:nvCxnSpPr>
        <p:spPr bwMode="auto">
          <a:xfrm flipV="1">
            <a:off x="3194050" y="4140200"/>
            <a:ext cx="0" cy="2159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617" name="Прямая соединительная линия 98"/>
          <p:cNvCxnSpPr>
            <a:cxnSpLocks noChangeShapeType="1"/>
          </p:cNvCxnSpPr>
          <p:nvPr/>
        </p:nvCxnSpPr>
        <p:spPr bwMode="auto">
          <a:xfrm flipV="1">
            <a:off x="3794125" y="4140200"/>
            <a:ext cx="0" cy="2159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618" name="Прямая соединительная линия 99"/>
          <p:cNvCxnSpPr>
            <a:cxnSpLocks noChangeShapeType="1"/>
          </p:cNvCxnSpPr>
          <p:nvPr/>
        </p:nvCxnSpPr>
        <p:spPr bwMode="auto">
          <a:xfrm flipV="1">
            <a:off x="4932363" y="4041775"/>
            <a:ext cx="0" cy="314325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619" name="Прямая соединительная линия 101"/>
          <p:cNvCxnSpPr>
            <a:cxnSpLocks noChangeShapeType="1"/>
          </p:cNvCxnSpPr>
          <p:nvPr/>
        </p:nvCxnSpPr>
        <p:spPr bwMode="auto">
          <a:xfrm flipV="1">
            <a:off x="4356100" y="4051300"/>
            <a:ext cx="0" cy="314325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8620" name="Group 71"/>
          <p:cNvGrpSpPr>
            <a:grpSpLocks/>
          </p:cNvGrpSpPr>
          <p:nvPr/>
        </p:nvGrpSpPr>
        <p:grpSpPr bwMode="auto">
          <a:xfrm>
            <a:off x="1835150" y="3644900"/>
            <a:ext cx="503238" cy="503238"/>
            <a:chOff x="2630" y="1592"/>
            <a:chExt cx="1248" cy="1248"/>
          </a:xfrm>
        </p:grpSpPr>
        <p:graphicFrame>
          <p:nvGraphicFramePr>
            <p:cNvPr id="108621" name="Object 72"/>
            <p:cNvGraphicFramePr>
              <a:graphicFrameLocks noChangeAspect="1"/>
            </p:cNvGraphicFramePr>
            <p:nvPr/>
          </p:nvGraphicFramePr>
          <p:xfrm>
            <a:off x="2630" y="1592"/>
            <a:ext cx="1248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845" name="Visio" r:id="rId22" imgW="2943688" imgH="2943688" progId="Visio.Drawing.11">
                    <p:embed/>
                  </p:oleObj>
                </mc:Choice>
                <mc:Fallback>
                  <p:oleObj name="Visio" r:id="rId22" imgW="2943688" imgH="2943688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0" y="1592"/>
                          <a:ext cx="1248" cy="1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8622" name="Picture 73" descr="200kg"/>
            <p:cNvPicPr preferRelativeResize="0"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" y="1677"/>
              <a:ext cx="1064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8623" name="Object 45"/>
          <p:cNvGraphicFramePr>
            <a:graphicFrameLocks noChangeAspect="1"/>
          </p:cNvGraphicFramePr>
          <p:nvPr/>
        </p:nvGraphicFramePr>
        <p:xfrm>
          <a:off x="4697413" y="3609975"/>
          <a:ext cx="4508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46" name="Visio" r:id="rId23" imgW="1249275" imgH="1597164" progId="Visio.Drawing.11">
                  <p:embed/>
                </p:oleObj>
              </mc:Choice>
              <mc:Fallback>
                <p:oleObj name="Visio" r:id="rId23" imgW="1249275" imgH="159716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3" y="3609975"/>
                        <a:ext cx="45085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624" name="Object 44"/>
          <p:cNvGraphicFramePr>
            <a:graphicFrameLocks noChangeAspect="1"/>
          </p:cNvGraphicFramePr>
          <p:nvPr/>
        </p:nvGraphicFramePr>
        <p:xfrm>
          <a:off x="4140200" y="3609975"/>
          <a:ext cx="4905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47" name="Visio" r:id="rId25" imgW="1456620" imgH="1860032" progId="Visio.Drawing.11">
                  <p:embed/>
                </p:oleObj>
              </mc:Choice>
              <mc:Fallback>
                <p:oleObj name="Visio" r:id="rId25" imgW="1456620" imgH="186003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609975"/>
                        <a:ext cx="49053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5580063" y="1412875"/>
            <a:ext cx="11525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Серверы: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altLang="ru-RU" sz="1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сопряжения;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altLang="ru-RU" sz="1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СМИС</a:t>
            </a:r>
          </a:p>
        </p:txBody>
      </p:sp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1598613" y="4122738"/>
            <a:ext cx="957262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8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АРМ</a:t>
            </a:r>
          </a:p>
          <a:p>
            <a:pPr algn="ctr">
              <a:lnSpc>
                <a:spcPct val="80000"/>
              </a:lnSpc>
            </a:pPr>
            <a:r>
              <a:rPr lang="ru-RU" altLang="ru-RU" sz="18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СМИК</a:t>
            </a:r>
            <a:endParaRPr lang="ru-RU" altLang="ru-RU" sz="120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2678113" y="4122738"/>
            <a:ext cx="957262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8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АРМ</a:t>
            </a:r>
          </a:p>
          <a:p>
            <a:pPr algn="ctr">
              <a:lnSpc>
                <a:spcPct val="80000"/>
              </a:lnSpc>
            </a:pPr>
            <a:r>
              <a:rPr lang="ru-RU" altLang="ru-RU" sz="18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СППР</a:t>
            </a:r>
            <a:endParaRPr lang="ru-RU" altLang="ru-RU" sz="120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3343275" y="4125913"/>
            <a:ext cx="930275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8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АРМ</a:t>
            </a:r>
          </a:p>
          <a:p>
            <a:pPr algn="ctr">
              <a:lnSpc>
                <a:spcPct val="80000"/>
              </a:lnSpc>
            </a:pPr>
            <a:r>
              <a:rPr lang="ru-RU" altLang="ru-RU" sz="18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</a:t>
            </a:r>
          </a:p>
        </p:txBody>
      </p:sp>
      <p:grpSp>
        <p:nvGrpSpPr>
          <p:cNvPr id="108629" name="Group 113"/>
          <p:cNvGrpSpPr>
            <a:grpSpLocks/>
          </p:cNvGrpSpPr>
          <p:nvPr/>
        </p:nvGrpSpPr>
        <p:grpSpPr bwMode="auto">
          <a:xfrm>
            <a:off x="3487738" y="1412875"/>
            <a:ext cx="503237" cy="503238"/>
            <a:chOff x="2630" y="1592"/>
            <a:chExt cx="1248" cy="1248"/>
          </a:xfrm>
        </p:grpSpPr>
        <p:graphicFrame>
          <p:nvGraphicFramePr>
            <p:cNvPr id="108630" name="Object 114"/>
            <p:cNvGraphicFramePr>
              <a:graphicFrameLocks noChangeAspect="1"/>
            </p:cNvGraphicFramePr>
            <p:nvPr/>
          </p:nvGraphicFramePr>
          <p:xfrm>
            <a:off x="2630" y="1592"/>
            <a:ext cx="1248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848" name="Visio" r:id="rId27" imgW="2943688" imgH="2943688" progId="Visio.Drawing.11">
                    <p:embed/>
                  </p:oleObj>
                </mc:Choice>
                <mc:Fallback>
                  <p:oleObj name="Visio" r:id="rId27" imgW="2943688" imgH="2943688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0" y="1592"/>
                          <a:ext cx="1248" cy="1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8631" name="Picture 115" descr="200kg"/>
            <p:cNvPicPr preferRelativeResize="0"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" y="1677"/>
              <a:ext cx="1064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632" name="Group 116"/>
          <p:cNvGrpSpPr>
            <a:grpSpLocks/>
          </p:cNvGrpSpPr>
          <p:nvPr/>
        </p:nvGrpSpPr>
        <p:grpSpPr bwMode="auto">
          <a:xfrm>
            <a:off x="4064000" y="1412875"/>
            <a:ext cx="503238" cy="503238"/>
            <a:chOff x="2630" y="1592"/>
            <a:chExt cx="1248" cy="1248"/>
          </a:xfrm>
        </p:grpSpPr>
        <p:graphicFrame>
          <p:nvGraphicFramePr>
            <p:cNvPr id="108633" name="Object 117"/>
            <p:cNvGraphicFramePr>
              <a:graphicFrameLocks noChangeAspect="1"/>
            </p:cNvGraphicFramePr>
            <p:nvPr/>
          </p:nvGraphicFramePr>
          <p:xfrm>
            <a:off x="2630" y="1592"/>
            <a:ext cx="1248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849" name="Visio" r:id="rId28" imgW="2943688" imgH="2943688" progId="Visio.Drawing.11">
                    <p:embed/>
                  </p:oleObj>
                </mc:Choice>
                <mc:Fallback>
                  <p:oleObj name="Visio" r:id="rId28" imgW="2943688" imgH="2943688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0" y="1592"/>
                          <a:ext cx="1248" cy="1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8634" name="Picture 118" descr="200kg"/>
            <p:cNvPicPr preferRelativeResize="0"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" y="1677"/>
              <a:ext cx="1064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8635" name="Object 119"/>
          <p:cNvGraphicFramePr>
            <a:graphicFrameLocks noChangeAspect="1"/>
          </p:cNvGraphicFramePr>
          <p:nvPr/>
        </p:nvGraphicFramePr>
        <p:xfrm>
          <a:off x="5145088" y="1412875"/>
          <a:ext cx="4508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50" name="Visio" r:id="rId29" imgW="1249275" imgH="1597164" progId="Visio.Drawing.11">
                  <p:embed/>
                </p:oleObj>
              </mc:Choice>
              <mc:Fallback>
                <p:oleObj name="Visio" r:id="rId29" imgW="1249275" imgH="159716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1412875"/>
                        <a:ext cx="45085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636" name="Object 120"/>
          <p:cNvGraphicFramePr>
            <a:graphicFrameLocks noChangeAspect="1"/>
          </p:cNvGraphicFramePr>
          <p:nvPr/>
        </p:nvGraphicFramePr>
        <p:xfrm>
          <a:off x="4640263" y="1412875"/>
          <a:ext cx="4889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51" name="Visio" r:id="rId30" imgW="1456620" imgH="1860032" progId="Visio.Drawing.11">
                  <p:embed/>
                </p:oleObj>
              </mc:Choice>
              <mc:Fallback>
                <p:oleObj name="Visio" r:id="rId30" imgW="1456620" imgH="186003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3" y="1412875"/>
                        <a:ext cx="4889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8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687799"/>
              </p:ext>
            </p:extLst>
          </p:nvPr>
        </p:nvGraphicFramePr>
        <p:xfrm>
          <a:off x="155510" y="1628800"/>
          <a:ext cx="3264362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8" name="Acrobat Document" r:id="rId4" imgW="5667119" imgH="8019810" progId="AcroExch.Document.7">
                  <p:embed/>
                </p:oleObj>
              </mc:Choice>
              <mc:Fallback>
                <p:oleObj name="Acrobat Document" r:id="rId4" imgW="5667119" imgH="801981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10" y="1628800"/>
                        <a:ext cx="3264362" cy="4896544"/>
                      </a:xfrm>
                      <a:prstGeom prst="rect">
                        <a:avLst/>
                      </a:prstGeom>
                      <a:noFill/>
                      <a:ln cmpd="sng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775132"/>
              </p:ext>
            </p:extLst>
          </p:nvPr>
        </p:nvGraphicFramePr>
        <p:xfrm>
          <a:off x="3707904" y="1368460"/>
          <a:ext cx="2592288" cy="3788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9" name="Acrobat Document" r:id="rId6" imgW="5667247" imgH="8019849" progId="AcroExch.Document.11">
                  <p:embed/>
                </p:oleObj>
              </mc:Choice>
              <mc:Fallback>
                <p:oleObj name="Acrobat Document" r:id="rId6" imgW="5667247" imgH="8019849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368460"/>
                        <a:ext cx="2592288" cy="3788732"/>
                      </a:xfrm>
                      <a:prstGeom prst="rect">
                        <a:avLst/>
                      </a:prstGeom>
                      <a:noFill/>
                      <a:ln cmpd="sng"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ГОСТ Р 2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93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240" y="1429385"/>
            <a:ext cx="2304256" cy="33677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 descr="C:\Users\sergakov.BASIS\Desktop\ГОСТ 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70"/>
          <a:stretch/>
        </p:blipFill>
        <p:spPr bwMode="auto">
          <a:xfrm>
            <a:off x="3563888" y="3464004"/>
            <a:ext cx="2368354" cy="313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Методика-СМИК-200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217" y="3536012"/>
            <a:ext cx="2232247" cy="306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4000" cy="79216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FF5700"/>
                </a:solidFill>
              </a:rPr>
              <a:t> </a:t>
            </a:r>
            <a:r>
              <a:rPr lang="ru-RU" sz="2800" b="1" dirty="0" smtClean="0">
                <a:solidFill>
                  <a:srgbClr val="FF5700"/>
                </a:solidFill>
              </a:rPr>
              <a:t>Законы, нормативные </a:t>
            </a:r>
            <a:r>
              <a:rPr lang="ru-RU" sz="2800" b="1" dirty="0">
                <a:solidFill>
                  <a:srgbClr val="FF5700"/>
                </a:solidFill>
              </a:rPr>
              <a:t>правовые </a:t>
            </a:r>
            <a:r>
              <a:rPr lang="ru-RU" sz="2800" b="1" dirty="0" smtClean="0">
                <a:solidFill>
                  <a:srgbClr val="FF5700"/>
                </a:solidFill>
              </a:rPr>
              <a:t>и технические документы</a:t>
            </a:r>
            <a:r>
              <a:rPr lang="ru-RU" sz="2800" b="1" dirty="0">
                <a:solidFill>
                  <a:srgbClr val="FF5700"/>
                </a:solidFill>
              </a:rPr>
              <a:t>, определяющие </a:t>
            </a:r>
            <a:r>
              <a:rPr lang="ru-RU" sz="2800" b="1" dirty="0" smtClean="0">
                <a:solidFill>
                  <a:srgbClr val="FF5700"/>
                </a:solidFill>
              </a:rPr>
              <a:t>требования по созданию  </a:t>
            </a:r>
            <a:r>
              <a:rPr lang="ru-RU" sz="2800" b="1" dirty="0">
                <a:solidFill>
                  <a:srgbClr val="FF5700"/>
                </a:solidFill>
              </a:rPr>
              <a:t>и эксплуатации </a:t>
            </a:r>
            <a:r>
              <a:rPr lang="ru-RU" sz="2800" b="1" dirty="0" smtClean="0">
                <a:solidFill>
                  <a:srgbClr val="FF5700"/>
                </a:solidFill>
              </a:rPr>
              <a:t>СМИС</a:t>
            </a:r>
            <a:endParaRPr lang="ru-RU" sz="2800" b="1" dirty="0">
              <a:solidFill>
                <a:srgbClr val="FF5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57591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5700"/>
                </a:solidFill>
              </a:rPr>
              <a:t>Этапы создания </a:t>
            </a:r>
            <a:r>
              <a:rPr lang="ru-RU" sz="2800" b="1" dirty="0" smtClean="0">
                <a:solidFill>
                  <a:srgbClr val="FF5700"/>
                </a:solidFill>
              </a:rPr>
              <a:t>и эксплуатации </a:t>
            </a:r>
            <a:r>
              <a:rPr lang="ru-RU" sz="2800" b="1" dirty="0" err="1" smtClean="0">
                <a:solidFill>
                  <a:srgbClr val="FF5700"/>
                </a:solidFill>
              </a:rPr>
              <a:t>СМИС</a:t>
            </a:r>
            <a:endParaRPr lang="ru-RU" sz="2800" b="1" dirty="0">
              <a:solidFill>
                <a:srgbClr val="FF5700"/>
              </a:solidFill>
            </a:endParaRP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107504" y="1413931"/>
            <a:ext cx="889248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П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одготовка 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и получение исходных данных по созданию и эксплуатации СМИС;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Р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азработка 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СТУ на создание и эксплуатацию СМИС (при необходимости);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Р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азработка 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технического задания (ТЗ) на проектирование СМИС;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Р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азработка 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проектной документации СМИС;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Р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азработка 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рабочей документации СМИС;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Р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аботы 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по вводу в действие СМИС объекта;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Э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ксплуатация 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СМИС объекта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.</a:t>
            </a: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02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57591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5700"/>
                </a:solidFill>
              </a:rPr>
              <a:t>Этап разработки проекта </a:t>
            </a:r>
            <a:r>
              <a:rPr lang="ru-RU" sz="2800" b="1" dirty="0" err="1" smtClean="0">
                <a:solidFill>
                  <a:srgbClr val="FF5700"/>
                </a:solidFill>
              </a:rPr>
              <a:t>СМИС</a:t>
            </a:r>
            <a:endParaRPr lang="ru-RU" sz="2800" b="1" dirty="0">
              <a:solidFill>
                <a:srgbClr val="FF5700"/>
              </a:solidFill>
            </a:endParaRP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119755" y="1026596"/>
            <a:ext cx="8892480" cy="561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Книга  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1 «Подсистема сбора данных и передачи сообщений (ССП);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Книга 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2 «Подсистема связи и управления в кризисных ситуациях» (СУКС);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Книга 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3 «Подсистема мониторинга инженерных (несущих) конструкций, опасных природных процессов и явлений» (СМИК) в составе:</a:t>
            </a:r>
          </a:p>
          <a:p>
            <a:pPr marL="914400" lvl="1" indent="-457200">
              <a:lnSpc>
                <a:spcPts val="2400"/>
              </a:lnSpc>
              <a:spcBef>
                <a:spcPts val="300"/>
              </a:spcBef>
              <a:buFont typeface="+mj-lt"/>
              <a:buAutoNum type="arabicParenR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Книга 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3.1 «Методика мониторинга состояния оснований, строительных конструкций, сооружений инженерной защиты, опасных природных процессов и явлений»;</a:t>
            </a:r>
          </a:p>
          <a:p>
            <a:pPr marL="914400" lvl="1" indent="-457200">
              <a:spcBef>
                <a:spcPts val="300"/>
              </a:spcBef>
              <a:buFont typeface="+mj-lt"/>
              <a:buAutoNum type="arabicParenR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Книга 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3.2 «Инженерно-технические решения по мониторингу состояния оснований, строительных конструкций, сооружений инженерной защиты, опасных природных процессов и явлений».</a:t>
            </a:r>
          </a:p>
        </p:txBody>
      </p:sp>
    </p:spTree>
    <p:extLst>
      <p:ext uri="{BB962C8B-B14F-4D97-AF65-F5344CB8AC3E}">
        <p14:creationId xmlns:p14="http://schemas.microsoft.com/office/powerpoint/2010/main" val="30818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57591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5700"/>
                </a:solidFill>
              </a:rPr>
              <a:t>Этап разработки </a:t>
            </a:r>
            <a:r>
              <a:rPr lang="ru-RU" sz="2800" b="1" dirty="0" smtClean="0">
                <a:solidFill>
                  <a:srgbClr val="FF5700"/>
                </a:solidFill>
              </a:rPr>
              <a:t>рабочей </a:t>
            </a:r>
            <a:r>
              <a:rPr lang="ru-RU" sz="2800" b="1" dirty="0" smtClean="0">
                <a:solidFill>
                  <a:srgbClr val="FF5700"/>
                </a:solidFill>
              </a:rPr>
              <a:t>документации </a:t>
            </a:r>
            <a:r>
              <a:rPr lang="ru-RU" sz="2800" b="1" dirty="0" err="1" smtClean="0">
                <a:solidFill>
                  <a:srgbClr val="FF5700"/>
                </a:solidFill>
              </a:rPr>
              <a:t>СМИС</a:t>
            </a:r>
            <a:endParaRPr lang="ru-RU" sz="2800" b="1" dirty="0">
              <a:solidFill>
                <a:srgbClr val="FF5700"/>
              </a:solidFill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51520" y="1124744"/>
            <a:ext cx="8892480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На этапе «Рабочая документация» разрабатываются: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Рабочая 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документация по подсистемам </a:t>
            </a:r>
            <a:r>
              <a:rPr lang="ru-RU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СМИС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объекта; </a:t>
            </a:r>
            <a:endParaRPr lang="ru-RU" sz="240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Эксплуатационная документация </a:t>
            </a:r>
            <a:r>
              <a:rPr lang="ru-RU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СМИС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объекта:</a:t>
            </a:r>
          </a:p>
          <a:p>
            <a:pPr marL="914400" lvl="1" indent="-457200">
              <a:lnSpc>
                <a:spcPts val="2400"/>
              </a:lnSpc>
              <a:spcBef>
                <a:spcPts val="300"/>
              </a:spcBef>
              <a:buFont typeface="+mj-lt"/>
              <a:buAutoNum type="arabicParenR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Регламенты 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действий ДДС объекта и органов повседневного управления РСЧС при получении сообщений 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СМИС;</a:t>
            </a:r>
          </a:p>
          <a:p>
            <a:pPr marL="914400" lvl="1" indent="-457200">
              <a:lnSpc>
                <a:spcPts val="2400"/>
              </a:lnSpc>
              <a:spcBef>
                <a:spcPts val="300"/>
              </a:spcBef>
              <a:buFont typeface="+mj-lt"/>
              <a:buAutoNum type="arabicParenR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Регламенты 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обеспечения функционирования системы связи и управления в кризисных ситуациях при ликвидации аварий, ЧС, 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пожаров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;</a:t>
            </a:r>
          </a:p>
          <a:p>
            <a:pPr marL="914400" lvl="1" indent="-457200">
              <a:lnSpc>
                <a:spcPts val="2400"/>
              </a:lnSpc>
              <a:spcBef>
                <a:spcPts val="300"/>
              </a:spcBef>
              <a:buFont typeface="+mj-lt"/>
              <a:buAutoNum type="arabicParenR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Руководство 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пользователя </a:t>
            </a:r>
            <a:r>
              <a:rPr lang="ru-RU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СМИС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;</a:t>
            </a: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  <a:p>
            <a:pPr marL="914400" lvl="1" indent="-457200">
              <a:lnSpc>
                <a:spcPts val="2400"/>
              </a:lnSpc>
              <a:spcBef>
                <a:spcPts val="300"/>
              </a:spcBef>
              <a:buFont typeface="+mj-lt"/>
              <a:buAutoNum type="arabicParenR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Инструкция 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по эксплуатации </a:t>
            </a:r>
            <a:r>
              <a:rPr lang="ru-RU" sz="2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КТС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</a:t>
            </a:r>
            <a:r>
              <a:rPr lang="ru-RU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СМИС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.</a:t>
            </a: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Программы испытаний </a:t>
            </a:r>
            <a:r>
              <a:rPr lang="ru-RU" sz="2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СМИС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по ГОСТ 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Р 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22.1.12:</a:t>
            </a: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  <a:p>
            <a:pPr marL="914400" lvl="1" indent="-457200">
              <a:lnSpc>
                <a:spcPts val="2400"/>
              </a:lnSpc>
              <a:spcBef>
                <a:spcPts val="300"/>
              </a:spcBef>
              <a:buFont typeface="+mj-lt"/>
              <a:buAutoNum type="arabicParenR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автономных;</a:t>
            </a:r>
          </a:p>
          <a:p>
            <a:pPr marL="914400" lvl="1" indent="-457200">
              <a:lnSpc>
                <a:spcPts val="2400"/>
              </a:lnSpc>
              <a:spcBef>
                <a:spcPts val="300"/>
              </a:spcBef>
              <a:buFont typeface="+mj-lt"/>
              <a:buAutoNum type="arabicParenR"/>
            </a:pP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комплексных в </a:t>
            </a:r>
            <a:r>
              <a: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составе органа повседневного управления </a:t>
            </a:r>
            <a:r>
              <a:rPr lang="ru-RU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РСЧС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.</a:t>
            </a: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44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7538</TotalTime>
  <Words>757</Words>
  <Application>Microsoft Office PowerPoint</Application>
  <PresentationFormat>Экран (4:3)</PresentationFormat>
  <Paragraphs>159</Paragraphs>
  <Slides>15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Океан</vt:lpstr>
      <vt:lpstr>Лист</vt:lpstr>
      <vt:lpstr>Visio</vt:lpstr>
      <vt:lpstr>Adobe Acrobat Document</vt:lpstr>
      <vt:lpstr>Acrobat Document</vt:lpstr>
      <vt:lpstr>Презентация PowerPoint</vt:lpstr>
      <vt:lpstr> Статистика ЧС, на потенциально опасных объектах и объектах жизнеобеспечения в РФ* </vt:lpstr>
      <vt:lpstr> Аварии на потенциально опасных объектах и объектах жизнеобеспечения </vt:lpstr>
      <vt:lpstr>Цель создания СМИС</vt:lpstr>
      <vt:lpstr>Презентация PowerPoint</vt:lpstr>
      <vt:lpstr> Законы, нормативные правовые и технические документы, определяющие требования по созданию  и эксплуатации СМИС</vt:lpstr>
      <vt:lpstr>Этапы создания и эксплуатации СМИС</vt:lpstr>
      <vt:lpstr>Этап разработки проекта СМИС</vt:lpstr>
      <vt:lpstr>Этап разработки рабочей документации СМИС</vt:lpstr>
      <vt:lpstr>Этап ввода в действие СМИС</vt:lpstr>
      <vt:lpstr>Этап эксплуатации СМИС </vt:lpstr>
      <vt:lpstr>Объекты Республики Татарстан на которых выполнены проекты СМИС ИЦ ГОЧС «БАЗИС»</vt:lpstr>
      <vt:lpstr>Программные комплексы и АРМ СМИК</vt:lpstr>
      <vt:lpstr>Эффект использования СМИК </vt:lpstr>
      <vt:lpstr>СПАСИБО ЗА ВНИМАНИЕ!</vt:lpstr>
    </vt:vector>
  </TitlesOfParts>
  <Company>basis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Инжиниринговый центр «БАЗИС»</dc:title>
  <dc:creator>Клецин В.И.</dc:creator>
  <cp:lastModifiedBy>Клецин</cp:lastModifiedBy>
  <cp:revision>165</cp:revision>
  <dcterms:created xsi:type="dcterms:W3CDTF">2009-05-13T06:18:18Z</dcterms:created>
  <dcterms:modified xsi:type="dcterms:W3CDTF">2013-12-04T17:02:49Z</dcterms:modified>
</cp:coreProperties>
</file>