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5143500" type="screen16x9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65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ru-RU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8.3396064092913197E-2"/>
          <c:y val="5.0955414012738898E-2"/>
          <c:w val="0.91628132057210498"/>
          <c:h val="0.837579617834395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3333CC"/>
            </a:solidFill>
            <a:ln w="0"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2400" b="1" strike="noStrike" spc="-1">
                    <a:solidFill>
                      <a:srgbClr val="000000"/>
                    </a:solidFill>
                    <a:latin typeface="Times New Roman"/>
                    <a:ea typeface="DejaVu San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categories</c:f>
              <c:strCache>
                <c:ptCount val="3"/>
                <c:pt idx="0">
                  <c:v>пожары</c:v>
                </c:pt>
                <c:pt idx="1">
                  <c:v>гибель</c:v>
                </c:pt>
                <c:pt idx="2">
                  <c:v>травмы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"/>
                <c:pt idx="0">
                  <c:v>4840</c:v>
                </c:pt>
                <c:pt idx="1">
                  <c:v>118</c:v>
                </c:pt>
                <c:pt idx="2">
                  <c:v>183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99-4D75-9861-40F4D54A9285}"/>
            </c:ext>
          </c:extLst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0000"/>
            </a:solidFill>
            <a:ln w="0"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2400" b="1" strike="noStrike" spc="-1">
                    <a:solidFill>
                      <a:srgbClr val="000000"/>
                    </a:solidFill>
                    <a:latin typeface="Times New Roman"/>
                    <a:ea typeface="DejaVu San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categories</c:f>
              <c:strCache>
                <c:ptCount val="3"/>
                <c:pt idx="0">
                  <c:v>пожары</c:v>
                </c:pt>
                <c:pt idx="1">
                  <c:v>гибель</c:v>
                </c:pt>
                <c:pt idx="2">
                  <c:v>травмы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3"/>
                <c:pt idx="0">
                  <c:v>4780</c:v>
                </c:pt>
                <c:pt idx="1">
                  <c:v>132</c:v>
                </c:pt>
                <c:pt idx="2">
                  <c:v>194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A99-4D75-9861-40F4D54A92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axId val="91629266"/>
        <c:axId val="43416315"/>
      </c:barChart>
      <c:catAx>
        <c:axId val="91629266"/>
        <c:scaling>
          <c:orientation val="minMax"/>
        </c:scaling>
        <c:delete val="0"/>
        <c:axPos val="b"/>
        <c:numFmt formatCode="[$-419]dd/mm/yyyy" sourceLinked="0"/>
        <c:majorTickMark val="out"/>
        <c:minorTickMark val="none"/>
        <c:tickLblPos val="nextTo"/>
        <c:spPr>
          <a:ln w="9360">
            <a:solidFill>
              <a:srgbClr val="BCBCBC"/>
            </a:solidFill>
            <a:round/>
          </a:ln>
        </c:spPr>
        <c:txPr>
          <a:bodyPr/>
          <a:lstStyle/>
          <a:p>
            <a:pPr>
              <a:defRPr sz="1800" b="1" strike="noStrike" spc="-1">
                <a:solidFill>
                  <a:srgbClr val="000000"/>
                </a:solidFill>
                <a:latin typeface="Times New Roman"/>
                <a:ea typeface="DejaVu Sans"/>
              </a:defRPr>
            </a:pPr>
            <a:endParaRPr lang="ru-RU"/>
          </a:p>
        </c:txPr>
        <c:crossAx val="43416315"/>
        <c:crosses val="autoZero"/>
        <c:auto val="1"/>
        <c:lblAlgn val="ctr"/>
        <c:lblOffset val="100"/>
        <c:noMultiLvlLbl val="0"/>
      </c:catAx>
      <c:valAx>
        <c:axId val="43416315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 w="9360">
            <a:solidFill>
              <a:srgbClr val="BCBCBC"/>
            </a:solidFill>
            <a:round/>
          </a:ln>
        </c:spPr>
        <c:txPr>
          <a:bodyPr/>
          <a:lstStyle/>
          <a:p>
            <a:pPr>
              <a:defRPr sz="1000" b="0" strike="noStrike" spc="-1">
                <a:solidFill>
                  <a:srgbClr val="000000"/>
                </a:solidFill>
                <a:latin typeface="Times New Roman"/>
                <a:ea typeface="DejaVu Sans"/>
              </a:defRPr>
            </a:pPr>
            <a:endParaRPr lang="ru-RU"/>
          </a:p>
        </c:txPr>
        <c:crossAx val="91629266"/>
        <c:crosses val="autoZero"/>
        <c:crossBetween val="between"/>
      </c:valAx>
      <c:spPr>
        <a:noFill/>
        <a:ln w="0">
          <a:noFill/>
        </a:ln>
      </c:spPr>
    </c:plotArea>
    <c:legend>
      <c:legendPos val="r"/>
      <c:layout>
        <c:manualLayout>
          <c:xMode val="edge"/>
          <c:yMode val="edge"/>
          <c:x val="0.58891603490218802"/>
          <c:y val="0.15892741594868401"/>
          <c:w val="0.40977026529031302"/>
          <c:h val="0.19768445610965299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sz="2400" b="1" strike="noStrike" spc="-1">
              <a:solidFill>
                <a:srgbClr val="000000"/>
              </a:solidFill>
              <a:latin typeface="Times New Roman"/>
              <a:ea typeface="DejaVu Sans"/>
            </a:defRPr>
          </a:pPr>
          <a:endParaRPr lang="ru-RU"/>
        </a:p>
      </c:txPr>
    </c:legend>
    <c:plotVisOnly val="1"/>
    <c:dispBlanksAs val="gap"/>
    <c:showDLblsOverMax val="1"/>
  </c:chart>
  <c:spPr>
    <a:noFill/>
    <a:ln w="9360">
      <a:noFill/>
    </a:ln>
  </c:spPr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ru-RU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8.1605956932984502E-2"/>
          <c:y val="6.2785490371697297E-2"/>
          <c:w val="0.84146709599517"/>
          <c:h val="0.799731303179578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2021-2022</c:v>
                </c:pt>
              </c:strCache>
            </c:strRef>
          </c:tx>
          <c:spPr>
            <a:solidFill>
              <a:srgbClr val="3333CC"/>
            </a:solidFill>
            <a:ln w="0"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2400" b="1" strike="noStrike" spc="-1">
                    <a:solidFill>
                      <a:srgbClr val="083763"/>
                    </a:solidFill>
                    <a:latin typeface="Times New Roman"/>
                    <a:ea typeface="DejaVu San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categories</c:f>
              <c:strCache>
                <c:ptCount val="3"/>
                <c:pt idx="0">
                  <c:v>пожары</c:v>
                </c:pt>
                <c:pt idx="1">
                  <c:v>гибель</c:v>
                </c:pt>
                <c:pt idx="2">
                  <c:v>травмы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"/>
                <c:pt idx="0">
                  <c:v>142</c:v>
                </c:pt>
                <c:pt idx="1">
                  <c:v>8</c:v>
                </c:pt>
                <c:pt idx="2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80-43AA-BBFF-06755AE3F58A}"/>
            </c:ext>
          </c:extLst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2022-2023</c:v>
                </c:pt>
              </c:strCache>
            </c:strRef>
          </c:tx>
          <c:spPr>
            <a:solidFill>
              <a:srgbClr val="FF0000"/>
            </a:solidFill>
            <a:ln w="0">
              <a:noFill/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BC80-43AA-BBFF-06755AE3F58A}"/>
              </c:ext>
            </c:extLst>
          </c:dPt>
          <c:dLbls>
            <c:dLbl>
              <c:idx val="0"/>
              <c:layout>
                <c:manualLayout>
                  <c:x val="-1.39718252554993E-7"/>
                  <c:y val="0"/>
                </c:manualLayout>
              </c:layout>
              <c:numFmt formatCode="General" sourceLinked="0"/>
              <c:spPr/>
              <c:txPr>
                <a:bodyPr wrap="square"/>
                <a:lstStyle/>
                <a:p>
                  <a:pPr>
                    <a:defRPr sz="2400" b="1" strike="noStrike" spc="-1">
                      <a:solidFill>
                        <a:srgbClr val="083763"/>
                      </a:solidFill>
                      <a:latin typeface="Times New Roman"/>
                      <a:ea typeface="DejaVu San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1"/>
              <c:separator>;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BC80-43AA-BBFF-06755AE3F58A}"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2400" b="1" strike="noStrike" spc="-1">
                    <a:solidFill>
                      <a:srgbClr val="083763"/>
                    </a:solidFill>
                    <a:latin typeface="Times New Roman"/>
                    <a:ea typeface="DejaVu San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categories</c:f>
              <c:strCache>
                <c:ptCount val="3"/>
                <c:pt idx="0">
                  <c:v>пожары</c:v>
                </c:pt>
                <c:pt idx="1">
                  <c:v>гибель</c:v>
                </c:pt>
                <c:pt idx="2">
                  <c:v>травмы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3"/>
                <c:pt idx="0">
                  <c:v>129</c:v>
                </c:pt>
                <c:pt idx="1">
                  <c:v>6</c:v>
                </c:pt>
                <c:pt idx="2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C80-43AA-BBFF-06755AE3F5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axId val="70144749"/>
        <c:axId val="91719150"/>
      </c:barChart>
      <c:catAx>
        <c:axId val="70144749"/>
        <c:scaling>
          <c:orientation val="minMax"/>
        </c:scaling>
        <c:delete val="0"/>
        <c:axPos val="b"/>
        <c:numFmt formatCode="[$-419]dd/mm/yyyy" sourceLinked="0"/>
        <c:majorTickMark val="out"/>
        <c:minorTickMark val="none"/>
        <c:tickLblPos val="nextTo"/>
        <c:spPr>
          <a:ln w="9360">
            <a:solidFill>
              <a:srgbClr val="BCBCBC"/>
            </a:solidFill>
            <a:round/>
          </a:ln>
        </c:spPr>
        <c:txPr>
          <a:bodyPr/>
          <a:lstStyle/>
          <a:p>
            <a:pPr>
              <a:defRPr sz="2400" b="0" strike="noStrike" spc="-1">
                <a:solidFill>
                  <a:srgbClr val="083763"/>
                </a:solidFill>
                <a:latin typeface="Times New Roman"/>
                <a:ea typeface="DejaVu Sans"/>
              </a:defRPr>
            </a:pPr>
            <a:endParaRPr lang="ru-RU"/>
          </a:p>
        </c:txPr>
        <c:crossAx val="91719150"/>
        <c:crosses val="autoZero"/>
        <c:auto val="1"/>
        <c:lblAlgn val="ctr"/>
        <c:lblOffset val="100"/>
        <c:noMultiLvlLbl val="0"/>
      </c:catAx>
      <c:valAx>
        <c:axId val="9171915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 w="9360">
            <a:solidFill>
              <a:srgbClr val="BCBCBC"/>
            </a:solidFill>
            <a:round/>
          </a:ln>
        </c:spPr>
        <c:txPr>
          <a:bodyPr/>
          <a:lstStyle/>
          <a:p>
            <a:pPr>
              <a:defRPr sz="1000" b="0" strike="noStrike" spc="-1">
                <a:solidFill>
                  <a:srgbClr val="083763"/>
                </a:solidFill>
                <a:latin typeface="Times New Roman"/>
                <a:ea typeface="DejaVu Sans"/>
              </a:defRPr>
            </a:pPr>
            <a:endParaRPr lang="ru-RU"/>
          </a:p>
        </c:txPr>
        <c:crossAx val="70144749"/>
        <c:crosses val="autoZero"/>
        <c:crossBetween val="between"/>
      </c:valAx>
      <c:spPr>
        <a:noFill/>
        <a:ln w="0">
          <a:noFill/>
        </a:ln>
      </c:spPr>
    </c:plotArea>
    <c:legend>
      <c:legendPos val="r"/>
      <c:layout>
        <c:manualLayout>
          <c:xMode val="edge"/>
          <c:yMode val="edge"/>
          <c:x val="0.54855104487596595"/>
          <c:y val="0.204301056550376"/>
          <c:w val="0.26474079958799901"/>
          <c:h val="0.27032619143245401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sz="2400" b="0" strike="noStrike" spc="-1">
              <a:solidFill>
                <a:srgbClr val="083763"/>
              </a:solidFill>
              <a:latin typeface="Times New Roman"/>
              <a:ea typeface="DejaVu Sans"/>
            </a:defRPr>
          </a:pPr>
          <a:endParaRPr lang="ru-RU"/>
        </a:p>
      </c:txPr>
    </c:legend>
    <c:plotVisOnly val="1"/>
    <c:dispBlanksAs val="gap"/>
    <c:showDLblsOverMax val="1"/>
  </c:chart>
  <c:spPr>
    <a:noFill/>
    <a:ln w="9360">
      <a:noFill/>
    </a:ln>
  </c:spPr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ru-RU"/>
  <c:roundedCorners val="0"/>
  <c:style val="2"/>
  <c:chart>
    <c:autoTitleDeleted val="1"/>
    <c:view3D>
      <c:rotX val="30"/>
      <c:rotY val="0"/>
      <c:rAngAx val="0"/>
    </c:view3D>
    <c:floor>
      <c:thickness val="0"/>
      <c:spPr>
        <a:solidFill>
          <a:srgbClr val="D9D9D9"/>
        </a:solidFill>
        <a:ln w="0">
          <a:noFill/>
        </a:ln>
      </c:spPr>
    </c:floor>
    <c:sideWall>
      <c:thickness val="0"/>
      <c:spPr>
        <a:solidFill>
          <a:srgbClr val="D9D9D9"/>
        </a:solidFill>
        <a:ln w="0">
          <a:noFill/>
        </a:ln>
      </c:spPr>
    </c:sideWall>
    <c:backWall>
      <c:thickness val="0"/>
      <c:spPr>
        <a:solidFill>
          <a:srgbClr val="D9D9D9"/>
        </a:solidFill>
        <a:ln w="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0"/>
          <c:w val="0.69571034367422002"/>
          <c:h val="0.99949698189134795"/>
        </c:manualLayout>
      </c:layout>
      <c:pie3DChart>
        <c:varyColors val="1"/>
        <c:ser>
          <c:idx val="0"/>
          <c:order val="0"/>
          <c:spPr>
            <a:solidFill>
              <a:srgbClr val="0F6FC6"/>
            </a:solidFill>
            <a:ln w="0">
              <a:noFill/>
            </a:ln>
          </c:spPr>
          <c:explosion val="25"/>
          <c:dPt>
            <c:idx val="0"/>
            <c:bubble3D val="0"/>
            <c:spPr>
              <a:solidFill>
                <a:srgbClr val="3333CC"/>
              </a:solidFill>
              <a:ln w="0">
                <a:noFill/>
              </a:ln>
            </c:spPr>
            <c:extLst>
              <c:ext xmlns:c16="http://schemas.microsoft.com/office/drawing/2014/chart" uri="{C3380CC4-5D6E-409C-BE32-E72D297353CC}">
                <c16:uniqueId val="{00000001-92B0-4D21-A8B7-63144AD52157}"/>
              </c:ext>
            </c:extLst>
          </c:dPt>
          <c:dPt>
            <c:idx val="1"/>
            <c:bubble3D val="0"/>
            <c:explosion val="26"/>
            <c:spPr>
              <a:solidFill>
                <a:srgbClr val="FF0000"/>
              </a:solidFill>
              <a:ln w="0">
                <a:noFill/>
              </a:ln>
            </c:spPr>
            <c:extLst>
              <c:ext xmlns:c16="http://schemas.microsoft.com/office/drawing/2014/chart" uri="{C3380CC4-5D6E-409C-BE32-E72D297353CC}">
                <c16:uniqueId val="{00000003-92B0-4D21-A8B7-63144AD52157}"/>
              </c:ext>
            </c:extLst>
          </c:dPt>
          <c:dPt>
            <c:idx val="2"/>
            <c:bubble3D val="0"/>
            <c:explosion val="24"/>
            <c:spPr>
              <a:solidFill>
                <a:srgbClr val="00B050"/>
              </a:solidFill>
              <a:ln w="0">
                <a:noFill/>
              </a:ln>
            </c:spPr>
            <c:extLst>
              <c:ext xmlns:c16="http://schemas.microsoft.com/office/drawing/2014/chart" uri="{C3380CC4-5D6E-409C-BE32-E72D297353CC}">
                <c16:uniqueId val="{00000005-92B0-4D21-A8B7-63144AD52157}"/>
              </c:ext>
            </c:extLst>
          </c:dPt>
          <c:dLbls>
            <c:dLbl>
              <c:idx val="0"/>
              <c:numFmt formatCode="General" sourceLinked="0"/>
              <c:spPr/>
              <c:txPr>
                <a:bodyPr wrap="square"/>
                <a:lstStyle/>
                <a:p>
                  <a:pPr>
                    <a:defRPr sz="3200" b="1" strike="noStrike" spc="-1">
                      <a:solidFill>
                        <a:srgbClr val="800080"/>
                      </a:solidFill>
                      <a:latin typeface="Times New Roman"/>
                      <a:ea typeface="DejaVu San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1"/>
              <c:extLst>
                <c:ext xmlns:c16="http://schemas.microsoft.com/office/drawing/2014/chart" uri="{C3380CC4-5D6E-409C-BE32-E72D297353CC}">
                  <c16:uniqueId val="{00000001-92B0-4D21-A8B7-63144AD52157}"/>
                </c:ext>
              </c:extLst>
            </c:dLbl>
            <c:dLbl>
              <c:idx val="1"/>
              <c:numFmt formatCode="General" sourceLinked="0"/>
              <c:spPr/>
              <c:txPr>
                <a:bodyPr wrap="square"/>
                <a:lstStyle/>
                <a:p>
                  <a:pPr>
                    <a:defRPr sz="3200" b="1" strike="noStrike" spc="-1">
                      <a:solidFill>
                        <a:srgbClr val="800080"/>
                      </a:solidFill>
                      <a:latin typeface="Times New Roman"/>
                      <a:ea typeface="DejaVu San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1"/>
              <c:extLst>
                <c:ext xmlns:c16="http://schemas.microsoft.com/office/drawing/2014/chart" uri="{C3380CC4-5D6E-409C-BE32-E72D297353CC}">
                  <c16:uniqueId val="{00000003-92B0-4D21-A8B7-63144AD52157}"/>
                </c:ext>
              </c:extLst>
            </c:dLbl>
            <c:dLbl>
              <c:idx val="2"/>
              <c:numFmt formatCode="General" sourceLinked="0"/>
              <c:spPr/>
              <c:txPr>
                <a:bodyPr wrap="square"/>
                <a:lstStyle/>
                <a:p>
                  <a:pPr>
                    <a:defRPr sz="3200" b="1" strike="noStrike" spc="-1">
                      <a:solidFill>
                        <a:srgbClr val="800080"/>
                      </a:solidFill>
                      <a:latin typeface="Times New Roman"/>
                      <a:ea typeface="DejaVu San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1"/>
              <c:extLst>
                <c:ext xmlns:c16="http://schemas.microsoft.com/office/drawing/2014/chart" uri="{C3380CC4-5D6E-409C-BE32-E72D297353CC}">
                  <c16:uniqueId val="{00000005-92B0-4D21-A8B7-63144AD52157}"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3200" b="1" strike="noStrike" spc="-1">
                    <a:solidFill>
                      <a:srgbClr val="800080"/>
                    </a:solidFill>
                    <a:latin typeface="Times New Roman"/>
                    <a:ea typeface="DejaVu San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categories</c:f>
              <c:strCache>
                <c:ptCount val="3"/>
                <c:pt idx="0">
                  <c:v>неправильное устройство и неисправность отопительных печей и дымоходов</c:v>
                </c:pt>
                <c:pt idx="1">
                  <c:v>неосторожное обращение с огнём </c:v>
                </c:pt>
                <c:pt idx="2">
                  <c:v>нарушение правил технической эксплуатации электрооборудования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"/>
                <c:pt idx="0">
                  <c:v>31</c:v>
                </c:pt>
                <c:pt idx="1">
                  <c:v>51</c:v>
                </c:pt>
                <c:pt idx="2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2B0-4D21-A8B7-63144AD521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4801253001382597"/>
          <c:y val="1.18272023092457E-2"/>
          <c:w val="0.34316715861918601"/>
          <c:h val="0.98817279769075395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sz="1600" b="0" strike="noStrike" spc="-1">
              <a:solidFill>
                <a:srgbClr val="083763"/>
              </a:solidFill>
              <a:latin typeface="Times New Roman"/>
              <a:ea typeface="DejaVu Sans"/>
            </a:defRPr>
          </a:pPr>
          <a:endParaRPr lang="ru-RU"/>
        </a:p>
      </c:txPr>
    </c:legend>
    <c:plotVisOnly val="1"/>
    <c:dispBlanksAs val="gap"/>
    <c:showDLblsOverMax val="1"/>
  </c:chart>
  <c:spPr>
    <a:noFill/>
    <a:ln w="9360">
      <a:noFill/>
    </a:ln>
  </c:spPr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3808518-2DD6-4CD9-B391-D44088187EC4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720ADD9-6BA8-496E-8C12-5F6443971F54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D38F47F8-AFDD-41A0-AA6E-4ED9B49BB4E0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4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5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6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4564091-2CA3-4875-A5BD-48F8D5E44B34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FEF3FE7-B9E3-4138-9C76-633ED9CEFF71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6B393878-A6AB-4264-B20A-EDB1A8655A18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8790617C-B6F7-4968-95F4-1E9BD7587BC5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8169EE2A-D494-4EBF-AAD5-14AE90981394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15E943B8-881D-44DD-9DA2-19E49935EDAB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45D5C59-02E9-4952-AD28-E553D0862849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020F218-5734-46B0-8620-7F9D360B1916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20F2AE4E-8341-41AE-A0E3-50E3038CE3AC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олилиния 6" hidden="1"/>
          <p:cNvSpPr/>
          <p:nvPr/>
        </p:nvSpPr>
        <p:spPr>
          <a:xfrm>
            <a:off x="-9360" y="-6480"/>
            <a:ext cx="9160920" cy="779040"/>
          </a:xfrm>
          <a:custGeom>
            <a:avLst/>
            <a:gdLst/>
            <a:ahLst/>
            <a:cxnLst/>
            <a:rect l="l" t="t" r="r" b="b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4A0">
                  <a:alpha val="45098"/>
                </a:srgbClr>
              </a:gs>
              <a:gs pos="100000">
                <a:srgbClr val="00C4CD">
                  <a:alpha val="55294"/>
                </a:srgbClr>
              </a:gs>
            </a:gsLst>
            <a:lin ang="5400000"/>
          </a:gra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" name="Полилиния 7" hidden="1"/>
          <p:cNvSpPr/>
          <p:nvPr/>
        </p:nvSpPr>
        <p:spPr>
          <a:xfrm>
            <a:off x="4381560" y="-6480"/>
            <a:ext cx="4760280" cy="477360"/>
          </a:xfrm>
          <a:custGeom>
            <a:avLst/>
            <a:gdLst/>
            <a:ahLst/>
            <a:cxnLst/>
            <a:rect l="l" t="t" r="r" b="b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20000">
                <a:srgbClr val="008ABF">
                  <a:alpha val="45098"/>
                </a:srgbClr>
              </a:gs>
              <a:gs pos="100000">
                <a:srgbClr val="00A0A8">
                  <a:alpha val="30196"/>
                </a:srgbClr>
              </a:gs>
            </a:gsLst>
            <a:lin ang="16200000"/>
          </a:gra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" name="Группа 1"/>
          <p:cNvGrpSpPr/>
          <p:nvPr/>
        </p:nvGrpSpPr>
        <p:grpSpPr>
          <a:xfrm>
            <a:off x="-25560" y="-68040"/>
            <a:ext cx="9188640" cy="920520"/>
            <a:chOff x="-25560" y="-68040"/>
            <a:chExt cx="9188640" cy="920520"/>
          </a:xfrm>
        </p:grpSpPr>
        <p:sp>
          <p:nvSpPr>
            <p:cNvPr id="3" name="Полилиния 11"/>
            <p:cNvSpPr/>
            <p:nvPr/>
          </p:nvSpPr>
          <p:spPr>
            <a:xfrm rot="21435600">
              <a:off x="-19080" y="150480"/>
              <a:ext cx="9160920" cy="483480"/>
            </a:xfrm>
            <a:custGeom>
              <a:avLst/>
              <a:gdLst/>
              <a:ahLst/>
              <a:cxnLst/>
              <a:rect l="l" t="t" r="r" b="b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>
              <a:solidFill>
                <a:srgbClr val="09B7B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" name="Полилиния 12"/>
            <p:cNvSpPr/>
            <p:nvPr/>
          </p:nvSpPr>
          <p:spPr>
            <a:xfrm rot="21435600">
              <a:off x="-14400" y="207360"/>
              <a:ext cx="9173520" cy="394560"/>
            </a:xfrm>
            <a:custGeom>
              <a:avLst/>
              <a:gdLst/>
              <a:ahLst/>
              <a:cxnLst/>
              <a:rect l="l" t="t" r="r" b="b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>
              <a:solidFill>
                <a:srgbClr val="0F6FC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5" name="Номер слайда 21" hidden="1"/>
          <p:cNvSpPr/>
          <p:nvPr/>
        </p:nvSpPr>
        <p:spPr>
          <a:xfrm>
            <a:off x="7929720" y="4768920"/>
            <a:ext cx="759960" cy="270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" name="PlaceHolder 1"/>
          <p:cNvSpPr>
            <a:spLocks noGrp="1"/>
          </p:cNvSpPr>
          <p:nvPr>
            <p:ph type="ftr" idx="1"/>
          </p:nvPr>
        </p:nvSpPr>
        <p:spPr>
          <a:xfrm>
            <a:off x="2666880" y="4767120"/>
            <a:ext cx="3350520" cy="272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ctr">
              <a:lnSpc>
                <a:spcPct val="100000"/>
              </a:lnSpc>
              <a:buNone/>
              <a:defRPr lang="ru-RU" sz="1400" b="0" strike="noStrike" spc="-1">
                <a:latin typeface="Times New Roman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7" name="PlaceHolder 2"/>
          <p:cNvSpPr>
            <a:spLocks noGrp="1"/>
          </p:cNvSpPr>
          <p:nvPr>
            <p:ph type="sldNum" idx="2"/>
          </p:nvPr>
        </p:nvSpPr>
        <p:spPr>
          <a:xfrm>
            <a:off x="7929720" y="4768920"/>
            <a:ext cx="759960" cy="2707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numCol="1" spcCol="0" anchor="t">
            <a:noAutofit/>
          </a:bodyPr>
          <a:lstStyle>
            <a:lvl1pPr>
              <a:lnSpc>
                <a:spcPct val="100000"/>
              </a:lnSpc>
              <a:buNone/>
              <a:defRPr lang="en-US" sz="2000" b="1" strike="noStrike" spc="-1">
                <a:solidFill>
                  <a:srgbClr val="FF0000"/>
                </a:solidFill>
                <a:latin typeface="Arial"/>
              </a:defRPr>
            </a:lvl1pPr>
          </a:lstStyle>
          <a:p>
            <a:pPr>
              <a:lnSpc>
                <a:spcPct val="100000"/>
              </a:lnSpc>
              <a:buNone/>
            </a:pPr>
            <a:fld id="{5A49F1F6-2B79-4210-93D9-59C0EF6F2318}" type="slidenum">
              <a:rPr lang="en-US" sz="2000" b="1" strike="noStrike" spc="-1">
                <a:solidFill>
                  <a:srgbClr val="FF0000"/>
                </a:solidFill>
                <a:latin typeface="Arial"/>
              </a:rPr>
              <a:t>‹#›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dt" idx="3"/>
          </p:nvPr>
        </p:nvSpPr>
        <p:spPr>
          <a:xfrm>
            <a:off x="457200" y="4767120"/>
            <a:ext cx="2131560" cy="272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>
              <a:defRPr lang="ru-RU" sz="1400" b="0" strike="noStrike" spc="-1">
                <a:latin typeface="Times New Roman"/>
              </a:defRPr>
            </a:lvl1pPr>
          </a:lstStyle>
          <a:p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9" name="PlaceHolder 4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0" name="PlaceHolder 5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sldNum" idx="4"/>
          </p:nvPr>
        </p:nvSpPr>
        <p:spPr>
          <a:xfrm>
            <a:off x="7929720" y="4768920"/>
            <a:ext cx="759960" cy="2707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numCol="1" spcCol="0" anchor="t">
            <a:noAutofit/>
          </a:bodyPr>
          <a:lstStyle>
            <a:lvl1pPr>
              <a:lnSpc>
                <a:spcPct val="100000"/>
              </a:lnSpc>
              <a:buNone/>
              <a:defRPr lang="en-US" sz="2000" b="1" strike="noStrike" spc="-1">
                <a:solidFill>
                  <a:srgbClr val="FF0000"/>
                </a:solidFill>
                <a:latin typeface="Arial"/>
              </a:defRPr>
            </a:lvl1pPr>
          </a:lstStyle>
          <a:p>
            <a:pPr>
              <a:lnSpc>
                <a:spcPct val="100000"/>
              </a:lnSpc>
              <a:buNone/>
            </a:pPr>
            <a:fld id="{B0F44369-0F86-4F34-8E30-243B88C2F7A5}" type="slidenum">
              <a:rPr lang="en-US" sz="2000" b="1" strike="noStrike" spc="-1">
                <a:solidFill>
                  <a:srgbClr val="FF0000"/>
                </a:solidFill>
                <a:latin typeface="Arial"/>
              </a:rPr>
              <a:t>1</a:t>
            </a:fld>
            <a:endParaRPr lang="ru-RU" sz="2000" b="0" strike="noStrike" spc="-1">
              <a:latin typeface="Times New Roman"/>
            </a:endParaRPr>
          </a:p>
        </p:txBody>
      </p:sp>
      <p:grpSp>
        <p:nvGrpSpPr>
          <p:cNvPr id="48" name="Group 2"/>
          <p:cNvGrpSpPr/>
          <p:nvPr/>
        </p:nvGrpSpPr>
        <p:grpSpPr>
          <a:xfrm>
            <a:off x="591120" y="-12600"/>
            <a:ext cx="790560" cy="790920"/>
            <a:chOff x="591120" y="-12600"/>
            <a:chExt cx="790560" cy="790920"/>
          </a:xfrm>
        </p:grpSpPr>
        <p:grpSp>
          <p:nvGrpSpPr>
            <p:cNvPr id="49" name="Group 3"/>
            <p:cNvGrpSpPr/>
            <p:nvPr/>
          </p:nvGrpSpPr>
          <p:grpSpPr>
            <a:xfrm>
              <a:off x="591120" y="-12600"/>
              <a:ext cx="790560" cy="790920"/>
              <a:chOff x="591120" y="-12600"/>
              <a:chExt cx="790560" cy="790920"/>
            </a:xfrm>
          </p:grpSpPr>
          <p:sp>
            <p:nvSpPr>
              <p:cNvPr id="50" name="AutoShape 4"/>
              <p:cNvSpPr/>
              <p:nvPr/>
            </p:nvSpPr>
            <p:spPr>
              <a:xfrm rot="18929400">
                <a:off x="717480" y="92160"/>
                <a:ext cx="537840" cy="580680"/>
              </a:xfrm>
              <a:prstGeom prst="star4">
                <a:avLst>
                  <a:gd name="adj" fmla="val 13472"/>
                </a:avLst>
              </a:prstGeom>
              <a:gradFill rotWithShape="0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" name="AutoShape 5"/>
              <p:cNvSpPr/>
              <p:nvPr/>
            </p:nvSpPr>
            <p:spPr>
              <a:xfrm>
                <a:off x="611280" y="19080"/>
                <a:ext cx="753840" cy="744840"/>
              </a:xfrm>
              <a:prstGeom prst="star4">
                <a:avLst>
                  <a:gd name="adj" fmla="val 13472"/>
                </a:avLst>
              </a:prstGeom>
              <a:gradFill rotWithShape="0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52" name="Group 6"/>
            <p:cNvGrpSpPr/>
            <p:nvPr/>
          </p:nvGrpSpPr>
          <p:grpSpPr>
            <a:xfrm>
              <a:off x="871200" y="259920"/>
              <a:ext cx="234000" cy="238680"/>
              <a:chOff x="871200" y="259920"/>
              <a:chExt cx="234000" cy="238680"/>
            </a:xfrm>
          </p:grpSpPr>
          <p:sp>
            <p:nvSpPr>
              <p:cNvPr id="53" name="Oval 7"/>
              <p:cNvSpPr/>
              <p:nvPr/>
            </p:nvSpPr>
            <p:spPr>
              <a:xfrm>
                <a:off x="871200" y="259920"/>
                <a:ext cx="234000" cy="238680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FFFFFF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" name="AutoShape 8"/>
              <p:cNvSpPr/>
              <p:nvPr/>
            </p:nvSpPr>
            <p:spPr>
              <a:xfrm>
                <a:off x="894600" y="259920"/>
                <a:ext cx="186840" cy="190080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  <p:sp>
        <p:nvSpPr>
          <p:cNvPr id="55" name="Rectangle 10"/>
          <p:cNvSpPr/>
          <p:nvPr/>
        </p:nvSpPr>
        <p:spPr>
          <a:xfrm>
            <a:off x="971640" y="-20520"/>
            <a:ext cx="7506000" cy="85140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500" b="1" strike="noStrike" spc="-1">
                <a:solidFill>
                  <a:srgbClr val="0B5394"/>
                </a:solidFill>
                <a:latin typeface="Arial"/>
                <a:ea typeface="DejaVu Sans"/>
              </a:rPr>
              <a:t>Главное управление МЧС России </a:t>
            </a:r>
            <a:endParaRPr lang="ru-RU" sz="25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2500" b="1" strike="noStrike" spc="-1">
                <a:solidFill>
                  <a:srgbClr val="0B5394"/>
                </a:solidFill>
                <a:latin typeface="Arial"/>
                <a:ea typeface="DejaVu Sans"/>
              </a:rPr>
              <a:t>по Республике Татарстан</a:t>
            </a:r>
            <a:endParaRPr lang="ru-RU" sz="2500" b="0" strike="noStrike" spc="-1">
              <a:latin typeface="Arial"/>
            </a:endParaRPr>
          </a:p>
        </p:txBody>
      </p:sp>
      <p:sp>
        <p:nvSpPr>
          <p:cNvPr id="56" name="Прямоугольник 13"/>
          <p:cNvSpPr/>
          <p:nvPr/>
        </p:nvSpPr>
        <p:spPr>
          <a:xfrm>
            <a:off x="611640" y="3202920"/>
            <a:ext cx="8383680" cy="821160"/>
          </a:xfrm>
          <a:prstGeom prst="rect">
            <a:avLst/>
          </a:prstGeom>
          <a:noFill/>
          <a:ln w="0">
            <a:noFill/>
          </a:ln>
          <a:effectLst>
            <a:glow rad="228600">
              <a:srgbClr val="0070D5">
                <a:alpha val="40000"/>
              </a:srgb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spcAft>
                <a:spcPts val="1199"/>
              </a:spcAft>
              <a:buNone/>
            </a:pPr>
            <a:r>
              <a:rPr lang="ru-RU" sz="2400" b="1" strike="noStrike" spc="-1">
                <a:solidFill>
                  <a:srgbClr val="FF0000"/>
                </a:solidFill>
                <a:latin typeface="Arial"/>
                <a:ea typeface="DejaVu Sans"/>
              </a:rPr>
              <a:t>О СОБЛЮДЕНИИ МЕР  ПОЖАРНОЙ БЕЗОПАСНОСТИ В ПЕРИОД НОВОГОДНИХ ПРАЗДНИКОВ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57" name="Rectangle 64"/>
          <p:cNvSpPr/>
          <p:nvPr/>
        </p:nvSpPr>
        <p:spPr>
          <a:xfrm>
            <a:off x="3859920" y="4681440"/>
            <a:ext cx="1532880" cy="33300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spcBef>
                <a:spcPts val="799"/>
              </a:spcBef>
              <a:buNone/>
            </a:pPr>
            <a:r>
              <a:rPr lang="ru-RU" sz="1600" b="1" strike="noStrike" spc="-1">
                <a:solidFill>
                  <a:srgbClr val="000000"/>
                </a:solidFill>
                <a:latin typeface="Arial"/>
                <a:ea typeface="DejaVu Sans"/>
              </a:rPr>
              <a:t>КАЗАНЬ-2023</a:t>
            </a:r>
            <a:endParaRPr lang="ru-RU" sz="1600" b="0" strike="noStrike" spc="-1">
              <a:latin typeface="Arial"/>
            </a:endParaRPr>
          </a:p>
        </p:txBody>
      </p:sp>
      <p:pic>
        <p:nvPicPr>
          <p:cNvPr id="58" name="Picture 2" descr="G:\image308.png"/>
          <p:cNvPicPr/>
          <p:nvPr/>
        </p:nvPicPr>
        <p:blipFill>
          <a:blip r:embed="rId2"/>
          <a:stretch/>
        </p:blipFill>
        <p:spPr>
          <a:xfrm>
            <a:off x="539640" y="784080"/>
            <a:ext cx="8601840" cy="140400"/>
          </a:xfrm>
          <a:prstGeom prst="rect">
            <a:avLst/>
          </a:prstGeom>
          <a:ln w="0">
            <a:noFill/>
          </a:ln>
        </p:spPr>
      </p:pic>
      <p:pic>
        <p:nvPicPr>
          <p:cNvPr id="59" name="Picture 2" descr="Новости: О соблюдении мер пожарной безопасности в новогодние праздники /  МБОУ &amp;quot;Челкасинская ООШ&amp;quot; / Портал образования ЧР"/>
          <p:cNvPicPr/>
          <p:nvPr/>
        </p:nvPicPr>
        <p:blipFill>
          <a:blip r:embed="rId3"/>
          <a:stretch/>
        </p:blipFill>
        <p:spPr>
          <a:xfrm>
            <a:off x="3276000" y="951840"/>
            <a:ext cx="2877840" cy="21578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60" name="Picture 6" descr="Власти Краснодарского края рассказали, как в регионе будут праздновать  Новый год и Рождество"/>
          <p:cNvPicPr/>
          <p:nvPr/>
        </p:nvPicPr>
        <p:blipFill>
          <a:blip r:embed="rId4"/>
          <a:stretch/>
        </p:blipFill>
        <p:spPr>
          <a:xfrm>
            <a:off x="6372360" y="1824840"/>
            <a:ext cx="2517840" cy="13208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61" name="Picture 12" descr="Опасные игрушки: что нужно знать при покупке петард и салютов | Информатор  Никополь"/>
          <p:cNvPicPr/>
          <p:nvPr/>
        </p:nvPicPr>
        <p:blipFill>
          <a:blip r:embed="rId5"/>
          <a:stretch/>
        </p:blipFill>
        <p:spPr>
          <a:xfrm>
            <a:off x="776520" y="1823040"/>
            <a:ext cx="2352960" cy="13226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p:clrMapOvr>
    <a:masterClrMapping/>
  </p:clrMapOvr>
  <p:transition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Group 2"/>
          <p:cNvGrpSpPr/>
          <p:nvPr/>
        </p:nvGrpSpPr>
        <p:grpSpPr>
          <a:xfrm>
            <a:off x="591120" y="-12600"/>
            <a:ext cx="790560" cy="790920"/>
            <a:chOff x="591120" y="-12600"/>
            <a:chExt cx="790560" cy="790920"/>
          </a:xfrm>
        </p:grpSpPr>
        <p:grpSp>
          <p:nvGrpSpPr>
            <p:cNvPr id="172" name="Group 3"/>
            <p:cNvGrpSpPr/>
            <p:nvPr/>
          </p:nvGrpSpPr>
          <p:grpSpPr>
            <a:xfrm>
              <a:off x="591120" y="-12600"/>
              <a:ext cx="790560" cy="790920"/>
              <a:chOff x="591120" y="-12600"/>
              <a:chExt cx="790560" cy="790920"/>
            </a:xfrm>
          </p:grpSpPr>
          <p:sp>
            <p:nvSpPr>
              <p:cNvPr id="173" name="AutoShape 4"/>
              <p:cNvSpPr/>
              <p:nvPr/>
            </p:nvSpPr>
            <p:spPr>
              <a:xfrm rot="18929400">
                <a:off x="717480" y="92160"/>
                <a:ext cx="537840" cy="580680"/>
              </a:xfrm>
              <a:prstGeom prst="star4">
                <a:avLst>
                  <a:gd name="adj" fmla="val 13472"/>
                </a:avLst>
              </a:prstGeom>
              <a:gradFill rotWithShape="0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4" name="AutoShape 5"/>
              <p:cNvSpPr/>
              <p:nvPr/>
            </p:nvSpPr>
            <p:spPr>
              <a:xfrm>
                <a:off x="611280" y="19080"/>
                <a:ext cx="753840" cy="744840"/>
              </a:xfrm>
              <a:prstGeom prst="star4">
                <a:avLst>
                  <a:gd name="adj" fmla="val 13472"/>
                </a:avLst>
              </a:prstGeom>
              <a:gradFill rotWithShape="0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175" name="Group 6"/>
            <p:cNvGrpSpPr/>
            <p:nvPr/>
          </p:nvGrpSpPr>
          <p:grpSpPr>
            <a:xfrm>
              <a:off x="871200" y="259920"/>
              <a:ext cx="234000" cy="238680"/>
              <a:chOff x="871200" y="259920"/>
              <a:chExt cx="234000" cy="238680"/>
            </a:xfrm>
          </p:grpSpPr>
          <p:sp>
            <p:nvSpPr>
              <p:cNvPr id="176" name="Oval 7"/>
              <p:cNvSpPr/>
              <p:nvPr/>
            </p:nvSpPr>
            <p:spPr>
              <a:xfrm>
                <a:off x="871200" y="259920"/>
                <a:ext cx="234000" cy="238680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FFFFFF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7" name="AutoShape 8"/>
              <p:cNvSpPr/>
              <p:nvPr/>
            </p:nvSpPr>
            <p:spPr>
              <a:xfrm>
                <a:off x="894600" y="259920"/>
                <a:ext cx="186840" cy="190080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  <p:pic>
        <p:nvPicPr>
          <p:cNvPr id="178" name="Picture 2" descr="G:\image308.png"/>
          <p:cNvPicPr/>
          <p:nvPr/>
        </p:nvPicPr>
        <p:blipFill>
          <a:blip r:embed="rId2"/>
          <a:stretch/>
        </p:blipFill>
        <p:spPr>
          <a:xfrm>
            <a:off x="539640" y="784080"/>
            <a:ext cx="8601840" cy="140400"/>
          </a:xfrm>
          <a:prstGeom prst="rect">
            <a:avLst/>
          </a:prstGeom>
          <a:ln w="0">
            <a:noFill/>
          </a:ln>
        </p:spPr>
      </p:pic>
      <p:sp>
        <p:nvSpPr>
          <p:cNvPr id="179" name="Rectangle 10"/>
          <p:cNvSpPr/>
          <p:nvPr/>
        </p:nvSpPr>
        <p:spPr>
          <a:xfrm>
            <a:off x="971640" y="-20520"/>
            <a:ext cx="7506000" cy="85140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500" b="1" strike="noStrike" spc="-1">
                <a:solidFill>
                  <a:srgbClr val="0B5394"/>
                </a:solidFill>
                <a:latin typeface="Arial"/>
                <a:ea typeface="DejaVu Sans"/>
              </a:rPr>
              <a:t>Профилактическая работа на объектах проведения праздничных мероприятий</a:t>
            </a:r>
            <a:endParaRPr lang="ru-RU" sz="2500" b="0" strike="noStrike" spc="-1">
              <a:latin typeface="Arial"/>
            </a:endParaRPr>
          </a:p>
        </p:txBody>
      </p:sp>
      <p:sp>
        <p:nvSpPr>
          <p:cNvPr id="180" name="Прямоугольник 18"/>
          <p:cNvSpPr/>
          <p:nvPr/>
        </p:nvSpPr>
        <p:spPr>
          <a:xfrm>
            <a:off x="5076000" y="3939840"/>
            <a:ext cx="39582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FFFFFF"/>
                </a:solidFill>
                <a:latin typeface="Arial"/>
                <a:ea typeface="DejaVu Sans"/>
              </a:rPr>
              <a:t>щим персоналом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81" name="Прямоугольник 23"/>
          <p:cNvSpPr/>
          <p:nvPr/>
        </p:nvSpPr>
        <p:spPr>
          <a:xfrm>
            <a:off x="539640" y="3939840"/>
            <a:ext cx="809856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FF0000"/>
                </a:solidFill>
                <a:latin typeface="Arial"/>
                <a:ea typeface="DejaVu Sans"/>
              </a:rPr>
              <a:t>Практические занятия по отработке планов эвакуации людей по действиям в случае возникновения пожара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182" name="Рисунок 181"/>
          <p:cNvPicPr/>
          <p:nvPr/>
        </p:nvPicPr>
        <p:blipFill>
          <a:blip r:embed="rId3"/>
          <a:stretch/>
        </p:blipFill>
        <p:spPr>
          <a:xfrm>
            <a:off x="4818600" y="1080000"/>
            <a:ext cx="3639600" cy="2698200"/>
          </a:xfrm>
          <a:prstGeom prst="rect">
            <a:avLst/>
          </a:prstGeom>
          <a:ln w="0">
            <a:noFill/>
          </a:ln>
          <a:effectLst>
            <a:softEdge rad="101520"/>
          </a:effectLst>
        </p:spPr>
      </p:pic>
      <p:pic>
        <p:nvPicPr>
          <p:cNvPr id="183" name="Рисунок 182"/>
          <p:cNvPicPr/>
          <p:nvPr/>
        </p:nvPicPr>
        <p:blipFill>
          <a:blip r:embed="rId4"/>
          <a:stretch/>
        </p:blipFill>
        <p:spPr>
          <a:xfrm>
            <a:off x="900000" y="1080000"/>
            <a:ext cx="3778560" cy="2698560"/>
          </a:xfrm>
          <a:prstGeom prst="rect">
            <a:avLst/>
          </a:prstGeom>
          <a:ln w="0">
            <a:noFill/>
          </a:ln>
          <a:effectLst>
            <a:softEdge rad="63360"/>
          </a:effectLst>
        </p:spPr>
      </p:pic>
    </p:spTree>
  </p:cSld>
  <p:clrMapOvr>
    <a:masterClrMapping/>
  </p:clrMapOvr>
  <p:transition>
    <p:wedg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roup 2"/>
          <p:cNvGrpSpPr/>
          <p:nvPr/>
        </p:nvGrpSpPr>
        <p:grpSpPr>
          <a:xfrm>
            <a:off x="591120" y="-12600"/>
            <a:ext cx="790560" cy="790920"/>
            <a:chOff x="591120" y="-12600"/>
            <a:chExt cx="790560" cy="790920"/>
          </a:xfrm>
        </p:grpSpPr>
        <p:grpSp>
          <p:nvGrpSpPr>
            <p:cNvPr id="185" name="Group 3"/>
            <p:cNvGrpSpPr/>
            <p:nvPr/>
          </p:nvGrpSpPr>
          <p:grpSpPr>
            <a:xfrm>
              <a:off x="591120" y="-12600"/>
              <a:ext cx="790560" cy="790920"/>
              <a:chOff x="591120" y="-12600"/>
              <a:chExt cx="790560" cy="790920"/>
            </a:xfrm>
          </p:grpSpPr>
          <p:sp>
            <p:nvSpPr>
              <p:cNvPr id="186" name="AutoShape 4"/>
              <p:cNvSpPr/>
              <p:nvPr/>
            </p:nvSpPr>
            <p:spPr>
              <a:xfrm rot="18929400">
                <a:off x="717480" y="92160"/>
                <a:ext cx="537840" cy="580680"/>
              </a:xfrm>
              <a:prstGeom prst="star4">
                <a:avLst>
                  <a:gd name="adj" fmla="val 13472"/>
                </a:avLst>
              </a:prstGeom>
              <a:gradFill rotWithShape="0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7" name="AutoShape 5"/>
              <p:cNvSpPr/>
              <p:nvPr/>
            </p:nvSpPr>
            <p:spPr>
              <a:xfrm>
                <a:off x="611280" y="19080"/>
                <a:ext cx="753840" cy="744840"/>
              </a:xfrm>
              <a:prstGeom prst="star4">
                <a:avLst>
                  <a:gd name="adj" fmla="val 13472"/>
                </a:avLst>
              </a:prstGeom>
              <a:gradFill rotWithShape="0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188" name="Group 6"/>
            <p:cNvGrpSpPr/>
            <p:nvPr/>
          </p:nvGrpSpPr>
          <p:grpSpPr>
            <a:xfrm>
              <a:off x="871200" y="259920"/>
              <a:ext cx="234000" cy="238680"/>
              <a:chOff x="871200" y="259920"/>
              <a:chExt cx="234000" cy="238680"/>
            </a:xfrm>
          </p:grpSpPr>
          <p:sp>
            <p:nvSpPr>
              <p:cNvPr id="189" name="Oval 7"/>
              <p:cNvSpPr/>
              <p:nvPr/>
            </p:nvSpPr>
            <p:spPr>
              <a:xfrm>
                <a:off x="871200" y="259920"/>
                <a:ext cx="234000" cy="238680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FFFFFF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0" name="AutoShape 8"/>
              <p:cNvSpPr/>
              <p:nvPr/>
            </p:nvSpPr>
            <p:spPr>
              <a:xfrm>
                <a:off x="894600" y="259920"/>
                <a:ext cx="186840" cy="190080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  <p:pic>
        <p:nvPicPr>
          <p:cNvPr id="191" name="Picture 2" descr="G:\image308.png"/>
          <p:cNvPicPr/>
          <p:nvPr/>
        </p:nvPicPr>
        <p:blipFill>
          <a:blip r:embed="rId2"/>
          <a:stretch/>
        </p:blipFill>
        <p:spPr>
          <a:xfrm>
            <a:off x="539640" y="784080"/>
            <a:ext cx="8601840" cy="140400"/>
          </a:xfrm>
          <a:prstGeom prst="rect">
            <a:avLst/>
          </a:prstGeom>
          <a:ln w="0">
            <a:noFill/>
          </a:ln>
        </p:spPr>
      </p:pic>
      <p:sp>
        <p:nvSpPr>
          <p:cNvPr id="192" name="Rectangle 10"/>
          <p:cNvSpPr/>
          <p:nvPr/>
        </p:nvSpPr>
        <p:spPr>
          <a:xfrm>
            <a:off x="1158840" y="-20520"/>
            <a:ext cx="8019720" cy="85140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500" b="1" strike="noStrike" spc="-1">
                <a:solidFill>
                  <a:srgbClr val="0B5394"/>
                </a:solidFill>
                <a:latin typeface="Arial"/>
                <a:ea typeface="DejaVu Sans"/>
              </a:rPr>
              <a:t>Мероприятия по надзору без взаимодействия  по местам реализации пиротехнических изделий</a:t>
            </a:r>
            <a:endParaRPr lang="ru-RU" sz="2500" b="0" strike="noStrike" spc="-1">
              <a:latin typeface="Arial"/>
            </a:endParaRPr>
          </a:p>
        </p:txBody>
      </p:sp>
      <p:pic>
        <p:nvPicPr>
          <p:cNvPr id="193" name="Рисунок 192"/>
          <p:cNvPicPr/>
          <p:nvPr/>
        </p:nvPicPr>
        <p:blipFill>
          <a:blip r:embed="rId3"/>
          <a:stretch/>
        </p:blipFill>
        <p:spPr>
          <a:xfrm>
            <a:off x="684000" y="1169280"/>
            <a:ext cx="3958920" cy="3437640"/>
          </a:xfrm>
          <a:prstGeom prst="rect">
            <a:avLst/>
          </a:prstGeom>
          <a:ln w="0">
            <a:noFill/>
          </a:ln>
          <a:effectLst>
            <a:softEdge rad="101520"/>
          </a:effectLst>
        </p:spPr>
      </p:pic>
      <p:pic>
        <p:nvPicPr>
          <p:cNvPr id="194" name="Picture 15" descr="E:\6 ПИРОТЕХНИКА\2022\Доклад КЧС на 17 декабря 2021\gOWTBQRQoTsQqKU2hKhJ-1060x600.jpg"/>
          <p:cNvPicPr/>
          <p:nvPr/>
        </p:nvPicPr>
        <p:blipFill>
          <a:blip r:embed="rId4"/>
          <a:srcRect l="9427" r="12506"/>
          <a:stretch/>
        </p:blipFill>
        <p:spPr>
          <a:xfrm>
            <a:off x="4823640" y="1188000"/>
            <a:ext cx="3879360" cy="3418920"/>
          </a:xfrm>
          <a:prstGeom prst="rect">
            <a:avLst/>
          </a:prstGeom>
          <a:ln w="0">
            <a:noFill/>
          </a:ln>
          <a:effectLst>
            <a:softEdge rad="63360"/>
          </a:effectLst>
        </p:spPr>
      </p:pic>
    </p:spTree>
  </p:cSld>
  <p:clrMapOvr>
    <a:masterClrMapping/>
  </p:clrMapOvr>
  <p:transition>
    <p:wedg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Group 2"/>
          <p:cNvGrpSpPr/>
          <p:nvPr/>
        </p:nvGrpSpPr>
        <p:grpSpPr>
          <a:xfrm>
            <a:off x="591120" y="-12600"/>
            <a:ext cx="790560" cy="790920"/>
            <a:chOff x="591120" y="-12600"/>
            <a:chExt cx="790560" cy="790920"/>
          </a:xfrm>
        </p:grpSpPr>
        <p:grpSp>
          <p:nvGrpSpPr>
            <p:cNvPr id="196" name="Group 3"/>
            <p:cNvGrpSpPr/>
            <p:nvPr/>
          </p:nvGrpSpPr>
          <p:grpSpPr>
            <a:xfrm>
              <a:off x="591120" y="-12600"/>
              <a:ext cx="790560" cy="790920"/>
              <a:chOff x="591120" y="-12600"/>
              <a:chExt cx="790560" cy="790920"/>
            </a:xfrm>
          </p:grpSpPr>
          <p:sp>
            <p:nvSpPr>
              <p:cNvPr id="197" name="AutoShape 4"/>
              <p:cNvSpPr/>
              <p:nvPr/>
            </p:nvSpPr>
            <p:spPr>
              <a:xfrm rot="18929400">
                <a:off x="717480" y="92160"/>
                <a:ext cx="537840" cy="580680"/>
              </a:xfrm>
              <a:prstGeom prst="star4">
                <a:avLst>
                  <a:gd name="adj" fmla="val 13472"/>
                </a:avLst>
              </a:prstGeom>
              <a:gradFill rotWithShape="0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8" name="AutoShape 5"/>
              <p:cNvSpPr/>
              <p:nvPr/>
            </p:nvSpPr>
            <p:spPr>
              <a:xfrm>
                <a:off x="611280" y="19080"/>
                <a:ext cx="753840" cy="744840"/>
              </a:xfrm>
              <a:prstGeom prst="star4">
                <a:avLst>
                  <a:gd name="adj" fmla="val 13472"/>
                </a:avLst>
              </a:prstGeom>
              <a:gradFill rotWithShape="0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199" name="Group 6"/>
            <p:cNvGrpSpPr/>
            <p:nvPr/>
          </p:nvGrpSpPr>
          <p:grpSpPr>
            <a:xfrm>
              <a:off x="871200" y="259920"/>
              <a:ext cx="234000" cy="238680"/>
              <a:chOff x="871200" y="259920"/>
              <a:chExt cx="234000" cy="238680"/>
            </a:xfrm>
          </p:grpSpPr>
          <p:sp>
            <p:nvSpPr>
              <p:cNvPr id="200" name="Oval 7"/>
              <p:cNvSpPr/>
              <p:nvPr/>
            </p:nvSpPr>
            <p:spPr>
              <a:xfrm>
                <a:off x="871200" y="259920"/>
                <a:ext cx="234000" cy="238680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FFFFFF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1" name="AutoShape 8"/>
              <p:cNvSpPr/>
              <p:nvPr/>
            </p:nvSpPr>
            <p:spPr>
              <a:xfrm>
                <a:off x="894600" y="259920"/>
                <a:ext cx="186840" cy="190080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  <p:sp>
        <p:nvSpPr>
          <p:cNvPr id="202" name="Rectangle 10"/>
          <p:cNvSpPr/>
          <p:nvPr/>
        </p:nvSpPr>
        <p:spPr>
          <a:xfrm>
            <a:off x="971280" y="117720"/>
            <a:ext cx="7506000" cy="47052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500" b="1" strike="noStrike" spc="-1">
                <a:solidFill>
                  <a:srgbClr val="0B5394"/>
                </a:solidFill>
                <a:latin typeface="Arial"/>
                <a:ea typeface="DejaVu Sans"/>
              </a:rPr>
              <a:t>Работа профилактических групп</a:t>
            </a:r>
            <a:endParaRPr lang="ru-RU" sz="2500" b="0" strike="noStrike" spc="-1">
              <a:latin typeface="Arial"/>
            </a:endParaRPr>
          </a:p>
        </p:txBody>
      </p:sp>
      <p:pic>
        <p:nvPicPr>
          <p:cNvPr id="203" name="Picture 2" descr="G:\image308.png"/>
          <p:cNvPicPr/>
          <p:nvPr/>
        </p:nvPicPr>
        <p:blipFill>
          <a:blip r:embed="rId2"/>
          <a:stretch/>
        </p:blipFill>
        <p:spPr>
          <a:xfrm>
            <a:off x="539640" y="784080"/>
            <a:ext cx="8601840" cy="140400"/>
          </a:xfrm>
          <a:prstGeom prst="rect">
            <a:avLst/>
          </a:prstGeom>
          <a:ln w="0">
            <a:noFill/>
          </a:ln>
        </p:spPr>
      </p:pic>
      <p:sp>
        <p:nvSpPr>
          <p:cNvPr id="204" name="Прямоугольник 22"/>
          <p:cNvSpPr/>
          <p:nvPr/>
        </p:nvSpPr>
        <p:spPr>
          <a:xfrm>
            <a:off x="467640" y="3795840"/>
            <a:ext cx="8634240" cy="1004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000" b="1" strike="noStrike" spc="-1">
                <a:solidFill>
                  <a:srgbClr val="FF0000"/>
                </a:solidFill>
                <a:latin typeface="Arial"/>
                <a:ea typeface="DejaVu Sans"/>
              </a:rPr>
              <a:t>В период с 30 декабря 2023 года по 09 января 2024 г. в каждом муниципальном районе запланирована работа по разъяснению населению требований пожарной безопасности в быту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205" name="Рисунок 204"/>
          <p:cNvPicPr/>
          <p:nvPr/>
        </p:nvPicPr>
        <p:blipFill>
          <a:blip r:embed="rId3"/>
          <a:stretch/>
        </p:blipFill>
        <p:spPr>
          <a:xfrm>
            <a:off x="900000" y="1069560"/>
            <a:ext cx="3598920" cy="2698920"/>
          </a:xfrm>
          <a:prstGeom prst="rect">
            <a:avLst/>
          </a:prstGeom>
          <a:ln w="0">
            <a:noFill/>
          </a:ln>
          <a:effectLst>
            <a:softEdge rad="76320"/>
          </a:effectLst>
        </p:spPr>
      </p:pic>
      <p:pic>
        <p:nvPicPr>
          <p:cNvPr id="206" name="Рисунок 205"/>
          <p:cNvPicPr/>
          <p:nvPr/>
        </p:nvPicPr>
        <p:blipFill>
          <a:blip r:embed="rId4"/>
          <a:stretch/>
        </p:blipFill>
        <p:spPr>
          <a:xfrm>
            <a:off x="4968000" y="1069560"/>
            <a:ext cx="3598920" cy="2698920"/>
          </a:xfrm>
          <a:prstGeom prst="rect">
            <a:avLst/>
          </a:prstGeom>
          <a:ln w="0">
            <a:noFill/>
          </a:ln>
          <a:effectLst>
            <a:softEdge rad="76320"/>
          </a:effectLst>
        </p:spPr>
      </p:pic>
    </p:spTree>
  </p:cSld>
  <p:clrMapOvr>
    <a:masterClrMapping/>
  </p:clrMapOvr>
  <p:transition>
    <p:wedg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roup 2"/>
          <p:cNvGrpSpPr/>
          <p:nvPr/>
        </p:nvGrpSpPr>
        <p:grpSpPr>
          <a:xfrm>
            <a:off x="591120" y="-12600"/>
            <a:ext cx="790560" cy="790920"/>
            <a:chOff x="591120" y="-12600"/>
            <a:chExt cx="790560" cy="790920"/>
          </a:xfrm>
        </p:grpSpPr>
        <p:grpSp>
          <p:nvGrpSpPr>
            <p:cNvPr id="208" name="Group 3"/>
            <p:cNvGrpSpPr/>
            <p:nvPr/>
          </p:nvGrpSpPr>
          <p:grpSpPr>
            <a:xfrm>
              <a:off x="591120" y="-12600"/>
              <a:ext cx="790560" cy="790920"/>
              <a:chOff x="591120" y="-12600"/>
              <a:chExt cx="790560" cy="790920"/>
            </a:xfrm>
          </p:grpSpPr>
          <p:sp>
            <p:nvSpPr>
              <p:cNvPr id="209" name="AutoShape 4"/>
              <p:cNvSpPr/>
              <p:nvPr/>
            </p:nvSpPr>
            <p:spPr>
              <a:xfrm rot="18929400">
                <a:off x="717480" y="92160"/>
                <a:ext cx="537840" cy="580680"/>
              </a:xfrm>
              <a:prstGeom prst="star4">
                <a:avLst>
                  <a:gd name="adj" fmla="val 13472"/>
                </a:avLst>
              </a:prstGeom>
              <a:gradFill rotWithShape="0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0" name="AutoShape 5"/>
              <p:cNvSpPr/>
              <p:nvPr/>
            </p:nvSpPr>
            <p:spPr>
              <a:xfrm>
                <a:off x="611280" y="19080"/>
                <a:ext cx="753840" cy="744840"/>
              </a:xfrm>
              <a:prstGeom prst="star4">
                <a:avLst>
                  <a:gd name="adj" fmla="val 13472"/>
                </a:avLst>
              </a:prstGeom>
              <a:gradFill rotWithShape="0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211" name="Group 6"/>
            <p:cNvGrpSpPr/>
            <p:nvPr/>
          </p:nvGrpSpPr>
          <p:grpSpPr>
            <a:xfrm>
              <a:off x="871200" y="259920"/>
              <a:ext cx="234000" cy="238680"/>
              <a:chOff x="871200" y="259920"/>
              <a:chExt cx="234000" cy="238680"/>
            </a:xfrm>
          </p:grpSpPr>
          <p:sp>
            <p:nvSpPr>
              <p:cNvPr id="212" name="Oval 7"/>
              <p:cNvSpPr/>
              <p:nvPr/>
            </p:nvSpPr>
            <p:spPr>
              <a:xfrm>
                <a:off x="871200" y="259920"/>
                <a:ext cx="234000" cy="238680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FFFFFF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3" name="AutoShape 8"/>
              <p:cNvSpPr/>
              <p:nvPr/>
            </p:nvSpPr>
            <p:spPr>
              <a:xfrm>
                <a:off x="894600" y="259920"/>
                <a:ext cx="186840" cy="190080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  <p:sp>
        <p:nvSpPr>
          <p:cNvPr id="214" name="Rectangle 10"/>
          <p:cNvSpPr/>
          <p:nvPr/>
        </p:nvSpPr>
        <p:spPr>
          <a:xfrm>
            <a:off x="971280" y="117720"/>
            <a:ext cx="7506000" cy="47052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500" b="1" strike="noStrike" spc="-1">
                <a:solidFill>
                  <a:srgbClr val="0B5394"/>
                </a:solidFill>
                <a:latin typeface="Arial"/>
                <a:ea typeface="DejaVu Sans"/>
              </a:rPr>
              <a:t>Приобретение пиротехнических изделий</a:t>
            </a:r>
            <a:endParaRPr lang="ru-RU" sz="2500" b="0" strike="noStrike" spc="-1">
              <a:latin typeface="Arial"/>
            </a:endParaRPr>
          </a:p>
        </p:txBody>
      </p:sp>
      <p:pic>
        <p:nvPicPr>
          <p:cNvPr id="215" name="Picture 2" descr="G:\image308.png"/>
          <p:cNvPicPr/>
          <p:nvPr/>
        </p:nvPicPr>
        <p:blipFill>
          <a:blip r:embed="rId2"/>
          <a:stretch/>
        </p:blipFill>
        <p:spPr>
          <a:xfrm>
            <a:off x="539640" y="784080"/>
            <a:ext cx="8601840" cy="140400"/>
          </a:xfrm>
          <a:prstGeom prst="rect">
            <a:avLst/>
          </a:prstGeom>
          <a:ln w="0">
            <a:noFill/>
          </a:ln>
        </p:spPr>
      </p:pic>
      <p:sp>
        <p:nvSpPr>
          <p:cNvPr id="216" name="Рисунок 11"/>
          <p:cNvSpPr/>
          <p:nvPr/>
        </p:nvSpPr>
        <p:spPr>
          <a:xfrm>
            <a:off x="5779800" y="987480"/>
            <a:ext cx="3254400" cy="2331360"/>
          </a:xfrm>
          <a:prstGeom prst="round2DiagRect">
            <a:avLst>
              <a:gd name="adj1" fmla="val 16667"/>
              <a:gd name="adj2" fmla="val 0"/>
            </a:avLst>
          </a:prstGeom>
          <a:blipFill rotWithShape="0">
            <a:blip r:embed="rId3"/>
            <a:srcRect/>
            <a:stretch/>
          </a:blipFill>
          <a:ln w="88900" cap="sq">
            <a:solidFill>
              <a:srgbClr val="FFFFFF"/>
            </a:solidFill>
            <a:miter/>
          </a:ln>
          <a:effectLst>
            <a:outerShdw blurRad="254160" algn="tl" rotWithShape="0">
              <a:srgbClr val="000000">
                <a:alpha val="4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7" name="Пятиугольник 12"/>
          <p:cNvSpPr/>
          <p:nvPr/>
        </p:nvSpPr>
        <p:spPr>
          <a:xfrm>
            <a:off x="611640" y="1059480"/>
            <a:ext cx="4251240" cy="573840"/>
          </a:xfrm>
          <a:prstGeom prst="homePlate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0B529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216000" indent="-216000" algn="ctr">
              <a:lnSpc>
                <a:spcPct val="100000"/>
              </a:lnSpc>
              <a:buClr>
                <a:srgbClr val="666699"/>
              </a:buClr>
              <a:buFont typeface="Wingdings" charset="2"/>
              <a:buChar char=""/>
            </a:pPr>
            <a:r>
              <a:rPr lang="ru-RU" sz="1600" b="1" strike="noStrike" spc="-1">
                <a:solidFill>
                  <a:srgbClr val="666699"/>
                </a:solidFill>
                <a:latin typeface="Times New Roman"/>
                <a:ea typeface="DejaVu Sans"/>
              </a:rPr>
              <a:t>  только в специализированных секциях, магазинах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218" name="Пятиугольник 13"/>
          <p:cNvSpPr/>
          <p:nvPr/>
        </p:nvSpPr>
        <p:spPr>
          <a:xfrm>
            <a:off x="606600" y="1851840"/>
            <a:ext cx="4539240" cy="573840"/>
          </a:xfrm>
          <a:prstGeom prst="homePlate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0B529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216000" indent="-216000" algn="ctr">
              <a:lnSpc>
                <a:spcPct val="100000"/>
              </a:lnSpc>
              <a:buClr>
                <a:srgbClr val="666699"/>
              </a:buClr>
              <a:buFont typeface="Wingdings" charset="2"/>
              <a:buChar char=""/>
            </a:pPr>
            <a:r>
              <a:rPr lang="ru-RU" sz="1600" b="1" strike="noStrike" spc="-1">
                <a:solidFill>
                  <a:srgbClr val="666699"/>
                </a:solidFill>
                <a:latin typeface="Times New Roman"/>
                <a:ea typeface="DejaVu Sans"/>
              </a:rPr>
              <a:t>  у продавца должен быть сертификат на продукцию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219" name="Пятиугольник 14"/>
          <p:cNvSpPr/>
          <p:nvPr/>
        </p:nvSpPr>
        <p:spPr>
          <a:xfrm>
            <a:off x="611640" y="4371840"/>
            <a:ext cx="5614560" cy="573840"/>
          </a:xfrm>
          <a:prstGeom prst="homePlate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0B529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216000" indent="-216000" algn="ctr">
              <a:lnSpc>
                <a:spcPct val="100000"/>
              </a:lnSpc>
              <a:buClr>
                <a:srgbClr val="666699"/>
              </a:buClr>
              <a:buFont typeface="Wingdings" charset="2"/>
              <a:buChar char=""/>
            </a:pPr>
            <a:r>
              <a:rPr lang="ru-RU" sz="1600" b="1" strike="noStrike" spc="-1">
                <a:solidFill>
                  <a:srgbClr val="666699"/>
                </a:solidFill>
                <a:latin typeface="Times New Roman"/>
                <a:ea typeface="DejaVu Sans"/>
              </a:rPr>
              <a:t>  на упаковке не должно быть следов порчи (вмятины, дефекты, разрывы, увлажненные места) 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220" name="Пятиугольник 15"/>
          <p:cNvSpPr/>
          <p:nvPr/>
        </p:nvSpPr>
        <p:spPr>
          <a:xfrm>
            <a:off x="606600" y="2715840"/>
            <a:ext cx="4827240" cy="573840"/>
          </a:xfrm>
          <a:prstGeom prst="homePlate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0B529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216000" indent="-216000" algn="ctr">
              <a:lnSpc>
                <a:spcPct val="100000"/>
              </a:lnSpc>
              <a:buClr>
                <a:srgbClr val="666699"/>
              </a:buClr>
              <a:buFont typeface="Wingdings" charset="2"/>
              <a:buChar char=""/>
            </a:pPr>
            <a:r>
              <a:rPr lang="ru-RU" sz="1600" b="1" strike="noStrike" spc="-1">
                <a:solidFill>
                  <a:srgbClr val="666699"/>
                </a:solidFill>
                <a:latin typeface="Times New Roman"/>
                <a:ea typeface="DejaVu Sans"/>
              </a:rPr>
              <a:t>  обратить внимание на срок годности изделия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221" name="Пятиугольник 17"/>
          <p:cNvSpPr/>
          <p:nvPr/>
        </p:nvSpPr>
        <p:spPr>
          <a:xfrm>
            <a:off x="611640" y="3579840"/>
            <a:ext cx="5110560" cy="573840"/>
          </a:xfrm>
          <a:prstGeom prst="homePlate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0B529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216000" indent="-216000" algn="ctr">
              <a:lnSpc>
                <a:spcPct val="100000"/>
              </a:lnSpc>
              <a:buClr>
                <a:srgbClr val="666699"/>
              </a:buClr>
              <a:buFont typeface="Wingdings" charset="2"/>
              <a:buChar char=""/>
            </a:pPr>
            <a:r>
              <a:rPr lang="ru-RU" sz="1600" b="1" strike="noStrike" spc="-1">
                <a:solidFill>
                  <a:srgbClr val="666699"/>
                </a:solidFill>
                <a:latin typeface="Times New Roman"/>
                <a:ea typeface="DejaVu Sans"/>
              </a:rPr>
              <a:t>  наличие инструкции по применению на русском языке</a:t>
            </a:r>
            <a:endParaRPr lang="ru-RU" sz="1600" b="0" strike="noStrike" spc="-1">
              <a:latin typeface="Arial"/>
            </a:endParaRPr>
          </a:p>
        </p:txBody>
      </p:sp>
      <p:pic>
        <p:nvPicPr>
          <p:cNvPr id="222" name="Picture 2"/>
          <p:cNvPicPr/>
          <p:nvPr/>
        </p:nvPicPr>
        <p:blipFill>
          <a:blip r:embed="rId4"/>
          <a:stretch/>
        </p:blipFill>
        <p:spPr>
          <a:xfrm>
            <a:off x="6260400" y="3507840"/>
            <a:ext cx="1017000" cy="1437840"/>
          </a:xfrm>
          <a:prstGeom prst="rect">
            <a:avLst/>
          </a:prstGeom>
          <a:ln w="0">
            <a:noFill/>
          </a:ln>
        </p:spPr>
      </p:pic>
      <p:pic>
        <p:nvPicPr>
          <p:cNvPr id="223" name="Picture 27"/>
          <p:cNvPicPr/>
          <p:nvPr/>
        </p:nvPicPr>
        <p:blipFill>
          <a:blip r:embed="rId5"/>
          <a:srcRect r="9401"/>
          <a:stretch/>
        </p:blipFill>
        <p:spPr>
          <a:xfrm>
            <a:off x="7320960" y="3579840"/>
            <a:ext cx="1713240" cy="1257840"/>
          </a:xfrm>
          <a:prstGeom prst="rect">
            <a:avLst/>
          </a:prstGeom>
          <a:ln w="0">
            <a:noFill/>
          </a:ln>
        </p:spPr>
      </p:pic>
      <p:pic>
        <p:nvPicPr>
          <p:cNvPr id="224" name="Picture 4" descr="О пиротехникe наглядно (пошаговая инструкция с фотографиями) - Новости -  Главное управление МЧС России по Воронежской области"/>
          <p:cNvPicPr/>
          <p:nvPr/>
        </p:nvPicPr>
        <p:blipFill>
          <a:blip r:embed="rId6"/>
          <a:stretch/>
        </p:blipFill>
        <p:spPr>
          <a:xfrm>
            <a:off x="6927480" y="4439520"/>
            <a:ext cx="929520" cy="618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wedg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" name="Group 2"/>
          <p:cNvGrpSpPr/>
          <p:nvPr/>
        </p:nvGrpSpPr>
        <p:grpSpPr>
          <a:xfrm>
            <a:off x="591120" y="-12600"/>
            <a:ext cx="790560" cy="790920"/>
            <a:chOff x="591120" y="-12600"/>
            <a:chExt cx="790560" cy="790920"/>
          </a:xfrm>
        </p:grpSpPr>
        <p:grpSp>
          <p:nvGrpSpPr>
            <p:cNvPr id="226" name="Group 3"/>
            <p:cNvGrpSpPr/>
            <p:nvPr/>
          </p:nvGrpSpPr>
          <p:grpSpPr>
            <a:xfrm>
              <a:off x="591120" y="-12600"/>
              <a:ext cx="790560" cy="790920"/>
              <a:chOff x="591120" y="-12600"/>
              <a:chExt cx="790560" cy="790920"/>
            </a:xfrm>
          </p:grpSpPr>
          <p:sp>
            <p:nvSpPr>
              <p:cNvPr id="227" name="AutoShape 4"/>
              <p:cNvSpPr/>
              <p:nvPr/>
            </p:nvSpPr>
            <p:spPr>
              <a:xfrm rot="18929400">
                <a:off x="717480" y="92160"/>
                <a:ext cx="537840" cy="580680"/>
              </a:xfrm>
              <a:prstGeom prst="star4">
                <a:avLst>
                  <a:gd name="adj" fmla="val 13472"/>
                </a:avLst>
              </a:prstGeom>
              <a:gradFill rotWithShape="0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8" name="AutoShape 5"/>
              <p:cNvSpPr/>
              <p:nvPr/>
            </p:nvSpPr>
            <p:spPr>
              <a:xfrm>
                <a:off x="611280" y="19080"/>
                <a:ext cx="753840" cy="744840"/>
              </a:xfrm>
              <a:prstGeom prst="star4">
                <a:avLst>
                  <a:gd name="adj" fmla="val 13472"/>
                </a:avLst>
              </a:prstGeom>
              <a:gradFill rotWithShape="0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229" name="Group 6"/>
            <p:cNvGrpSpPr/>
            <p:nvPr/>
          </p:nvGrpSpPr>
          <p:grpSpPr>
            <a:xfrm>
              <a:off x="871200" y="259920"/>
              <a:ext cx="234000" cy="238680"/>
              <a:chOff x="871200" y="259920"/>
              <a:chExt cx="234000" cy="238680"/>
            </a:xfrm>
          </p:grpSpPr>
          <p:sp>
            <p:nvSpPr>
              <p:cNvPr id="230" name="Oval 7"/>
              <p:cNvSpPr/>
              <p:nvPr/>
            </p:nvSpPr>
            <p:spPr>
              <a:xfrm>
                <a:off x="871200" y="259920"/>
                <a:ext cx="234000" cy="238680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FFFFFF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1" name="AutoShape 8"/>
              <p:cNvSpPr/>
              <p:nvPr/>
            </p:nvSpPr>
            <p:spPr>
              <a:xfrm>
                <a:off x="894600" y="259920"/>
                <a:ext cx="186840" cy="190080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  <p:sp>
        <p:nvSpPr>
          <p:cNvPr id="232" name="Rectangle 10"/>
          <p:cNvSpPr/>
          <p:nvPr/>
        </p:nvSpPr>
        <p:spPr>
          <a:xfrm>
            <a:off x="971280" y="117720"/>
            <a:ext cx="7506000" cy="47052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500" b="1" strike="noStrike" spc="-1">
                <a:solidFill>
                  <a:srgbClr val="0B5394"/>
                </a:solidFill>
                <a:latin typeface="Arial"/>
                <a:ea typeface="DejaVu Sans"/>
              </a:rPr>
              <a:t>Хранение пиротехнических изделий</a:t>
            </a:r>
            <a:endParaRPr lang="ru-RU" sz="2500" b="0" strike="noStrike" spc="-1">
              <a:latin typeface="Arial"/>
            </a:endParaRPr>
          </a:p>
        </p:txBody>
      </p:sp>
      <p:pic>
        <p:nvPicPr>
          <p:cNvPr id="233" name="Picture 2" descr="G:\image308.png"/>
          <p:cNvPicPr/>
          <p:nvPr/>
        </p:nvPicPr>
        <p:blipFill>
          <a:blip r:embed="rId2"/>
          <a:stretch/>
        </p:blipFill>
        <p:spPr>
          <a:xfrm>
            <a:off x="539640" y="784080"/>
            <a:ext cx="8601840" cy="140400"/>
          </a:xfrm>
          <a:prstGeom prst="rect">
            <a:avLst/>
          </a:prstGeom>
          <a:ln w="0">
            <a:noFill/>
          </a:ln>
        </p:spPr>
      </p:pic>
      <p:pic>
        <p:nvPicPr>
          <p:cNvPr id="234" name="Picture 29"/>
          <p:cNvPicPr/>
          <p:nvPr/>
        </p:nvPicPr>
        <p:blipFill>
          <a:blip r:embed="rId3"/>
          <a:srcRect l="58022" t="67173" r="33132" b="22748"/>
          <a:stretch/>
        </p:blipFill>
        <p:spPr>
          <a:xfrm>
            <a:off x="539640" y="987840"/>
            <a:ext cx="1977840" cy="144648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235" name="Picture 29"/>
          <p:cNvPicPr/>
          <p:nvPr/>
        </p:nvPicPr>
        <p:blipFill>
          <a:blip r:embed="rId3"/>
          <a:srcRect l="72909" t="68678" r="18078" b="21856"/>
          <a:stretch/>
        </p:blipFill>
        <p:spPr>
          <a:xfrm>
            <a:off x="7184160" y="1563480"/>
            <a:ext cx="1977840" cy="133452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236" name="Picture 29"/>
          <p:cNvPicPr/>
          <p:nvPr/>
        </p:nvPicPr>
        <p:blipFill>
          <a:blip r:embed="rId3"/>
          <a:srcRect l="87062" t="67900" r="3749" b="22748"/>
          <a:stretch/>
        </p:blipFill>
        <p:spPr>
          <a:xfrm>
            <a:off x="539640" y="3869640"/>
            <a:ext cx="1977840" cy="12920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237" name="Picture 29"/>
          <p:cNvPicPr/>
          <p:nvPr/>
        </p:nvPicPr>
        <p:blipFill>
          <a:blip r:embed="rId3"/>
          <a:srcRect l="58547" t="82763" r="32009" b="7314"/>
          <a:stretch/>
        </p:blipFill>
        <p:spPr>
          <a:xfrm>
            <a:off x="7164000" y="3075840"/>
            <a:ext cx="1977840" cy="133452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238" name="Picture 29"/>
          <p:cNvPicPr/>
          <p:nvPr/>
        </p:nvPicPr>
        <p:blipFill>
          <a:blip r:embed="rId3"/>
          <a:srcRect l="72178" t="82730" r="17947" b="7351"/>
          <a:stretch/>
        </p:blipFill>
        <p:spPr>
          <a:xfrm>
            <a:off x="539640" y="2444040"/>
            <a:ext cx="1977840" cy="12776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sp>
        <p:nvSpPr>
          <p:cNvPr id="239" name="Пятиугольник 36"/>
          <p:cNvSpPr/>
          <p:nvPr/>
        </p:nvSpPr>
        <p:spPr>
          <a:xfrm flipH="1">
            <a:off x="2481480" y="1275480"/>
            <a:ext cx="2517840" cy="789840"/>
          </a:xfrm>
          <a:prstGeom prst="homePlate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B529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600" b="1" strike="noStrike" spc="-1">
                <a:solidFill>
                  <a:srgbClr val="666699"/>
                </a:solidFill>
                <a:latin typeface="Times New Roman"/>
                <a:ea typeface="DejaVu Sans"/>
              </a:rPr>
              <a:t>Хранить пиротехнику на удалении от источников огня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240" name="Пятиугольник 37"/>
          <p:cNvSpPr/>
          <p:nvPr/>
        </p:nvSpPr>
        <p:spPr>
          <a:xfrm>
            <a:off x="5076000" y="1851840"/>
            <a:ext cx="2140560" cy="789840"/>
          </a:xfrm>
          <a:prstGeom prst="homePlate">
            <a:avLst>
              <a:gd name="adj" fmla="val 50000"/>
            </a:avLst>
          </a:prstGeom>
          <a:solidFill>
            <a:srgbClr val="FFC000"/>
          </a:solidFill>
          <a:ln>
            <a:solidFill>
              <a:srgbClr val="0B529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600" b="1" strike="noStrike" spc="-1">
                <a:solidFill>
                  <a:srgbClr val="666699"/>
                </a:solidFill>
                <a:latin typeface="Times New Roman"/>
                <a:ea typeface="DejaVu Sans"/>
              </a:rPr>
              <a:t>Не хранить у батарей отопления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241" name="Пятиугольник 38"/>
          <p:cNvSpPr/>
          <p:nvPr/>
        </p:nvSpPr>
        <p:spPr>
          <a:xfrm flipH="1">
            <a:off x="2481840" y="2643840"/>
            <a:ext cx="2517840" cy="789840"/>
          </a:xfrm>
          <a:prstGeom prst="homePlate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B529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600" b="1" strike="noStrike" spc="-1">
                <a:solidFill>
                  <a:srgbClr val="666699"/>
                </a:solidFill>
                <a:latin typeface="Times New Roman"/>
                <a:ea typeface="DejaVu Sans"/>
              </a:rPr>
              <a:t>Безопасное место хранения – сухой застекленный балкон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242" name="Пятиугольник 39"/>
          <p:cNvSpPr/>
          <p:nvPr/>
        </p:nvSpPr>
        <p:spPr>
          <a:xfrm>
            <a:off x="5076000" y="3327840"/>
            <a:ext cx="2140560" cy="789840"/>
          </a:xfrm>
          <a:prstGeom prst="homePlate">
            <a:avLst>
              <a:gd name="adj" fmla="val 50000"/>
            </a:avLst>
          </a:prstGeom>
          <a:solidFill>
            <a:srgbClr val="FFC000"/>
          </a:solidFill>
          <a:ln>
            <a:solidFill>
              <a:srgbClr val="0B529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600" b="1" strike="noStrike" spc="-1">
                <a:solidFill>
                  <a:srgbClr val="666699"/>
                </a:solidFill>
                <a:latin typeface="Times New Roman"/>
                <a:ea typeface="DejaVu Sans"/>
              </a:rPr>
              <a:t>Не хранить вместе с аэрозольными баллончиками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243" name="Пятиугольник 40"/>
          <p:cNvSpPr/>
          <p:nvPr/>
        </p:nvSpPr>
        <p:spPr>
          <a:xfrm flipH="1">
            <a:off x="2481480" y="4083840"/>
            <a:ext cx="2517840" cy="789840"/>
          </a:xfrm>
          <a:prstGeom prst="homePlate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B529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600" b="1" strike="noStrike" spc="-1">
                <a:solidFill>
                  <a:srgbClr val="666699"/>
                </a:solidFill>
                <a:latin typeface="Times New Roman"/>
                <a:ea typeface="DejaVu Sans"/>
              </a:rPr>
              <a:t>Не хранить на кухне или во влажных помещениях</a:t>
            </a:r>
            <a:endParaRPr lang="ru-RU" sz="1600" b="0" strike="noStrike" spc="-1">
              <a:latin typeface="Arial"/>
            </a:endParaRPr>
          </a:p>
        </p:txBody>
      </p:sp>
    </p:spTree>
  </p:cSld>
  <p:clrMapOvr>
    <a:masterClrMapping/>
  </p:clrMapOvr>
  <p:transition>
    <p:wedg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roup 2"/>
          <p:cNvGrpSpPr/>
          <p:nvPr/>
        </p:nvGrpSpPr>
        <p:grpSpPr>
          <a:xfrm>
            <a:off x="591120" y="-12600"/>
            <a:ext cx="790560" cy="790920"/>
            <a:chOff x="591120" y="-12600"/>
            <a:chExt cx="790560" cy="790920"/>
          </a:xfrm>
        </p:grpSpPr>
        <p:grpSp>
          <p:nvGrpSpPr>
            <p:cNvPr id="245" name="Group 3"/>
            <p:cNvGrpSpPr/>
            <p:nvPr/>
          </p:nvGrpSpPr>
          <p:grpSpPr>
            <a:xfrm>
              <a:off x="591120" y="-12600"/>
              <a:ext cx="790560" cy="790920"/>
              <a:chOff x="591120" y="-12600"/>
              <a:chExt cx="790560" cy="790920"/>
            </a:xfrm>
          </p:grpSpPr>
          <p:sp>
            <p:nvSpPr>
              <p:cNvPr id="246" name="AutoShape 4"/>
              <p:cNvSpPr/>
              <p:nvPr/>
            </p:nvSpPr>
            <p:spPr>
              <a:xfrm rot="18929400">
                <a:off x="717480" y="92160"/>
                <a:ext cx="537840" cy="580680"/>
              </a:xfrm>
              <a:prstGeom prst="star4">
                <a:avLst>
                  <a:gd name="adj" fmla="val 13472"/>
                </a:avLst>
              </a:prstGeom>
              <a:gradFill rotWithShape="0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7" name="AutoShape 5"/>
              <p:cNvSpPr/>
              <p:nvPr/>
            </p:nvSpPr>
            <p:spPr>
              <a:xfrm>
                <a:off x="611280" y="19080"/>
                <a:ext cx="753840" cy="744840"/>
              </a:xfrm>
              <a:prstGeom prst="star4">
                <a:avLst>
                  <a:gd name="adj" fmla="val 13472"/>
                </a:avLst>
              </a:prstGeom>
              <a:gradFill rotWithShape="0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248" name="Group 6"/>
            <p:cNvGrpSpPr/>
            <p:nvPr/>
          </p:nvGrpSpPr>
          <p:grpSpPr>
            <a:xfrm>
              <a:off x="871200" y="259920"/>
              <a:ext cx="234000" cy="238680"/>
              <a:chOff x="871200" y="259920"/>
              <a:chExt cx="234000" cy="238680"/>
            </a:xfrm>
          </p:grpSpPr>
          <p:sp>
            <p:nvSpPr>
              <p:cNvPr id="249" name="Oval 7"/>
              <p:cNvSpPr/>
              <p:nvPr/>
            </p:nvSpPr>
            <p:spPr>
              <a:xfrm>
                <a:off x="871200" y="259920"/>
                <a:ext cx="234000" cy="238680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FFFFFF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0" name="AutoShape 8"/>
              <p:cNvSpPr/>
              <p:nvPr/>
            </p:nvSpPr>
            <p:spPr>
              <a:xfrm>
                <a:off x="894600" y="259920"/>
                <a:ext cx="186840" cy="190080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  <p:sp>
        <p:nvSpPr>
          <p:cNvPr id="251" name="Rectangle 10"/>
          <p:cNvSpPr/>
          <p:nvPr/>
        </p:nvSpPr>
        <p:spPr>
          <a:xfrm>
            <a:off x="971280" y="-20520"/>
            <a:ext cx="7506000" cy="85140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500" b="1" strike="noStrike" spc="-1">
                <a:solidFill>
                  <a:srgbClr val="0B5394"/>
                </a:solidFill>
                <a:latin typeface="Arial"/>
                <a:ea typeface="DejaVu Sans"/>
              </a:rPr>
              <a:t>Ограничения по применению пиротехнических изделий </a:t>
            </a:r>
            <a:endParaRPr lang="ru-RU" sz="2500" b="0" strike="noStrike" spc="-1">
              <a:latin typeface="Arial"/>
            </a:endParaRPr>
          </a:p>
        </p:txBody>
      </p:sp>
      <p:pic>
        <p:nvPicPr>
          <p:cNvPr id="252" name="Picture 2" descr="G:\image308.png"/>
          <p:cNvPicPr/>
          <p:nvPr/>
        </p:nvPicPr>
        <p:blipFill>
          <a:blip r:embed="rId2"/>
          <a:stretch/>
        </p:blipFill>
        <p:spPr>
          <a:xfrm>
            <a:off x="539640" y="784080"/>
            <a:ext cx="8601840" cy="140400"/>
          </a:xfrm>
          <a:prstGeom prst="rect">
            <a:avLst/>
          </a:prstGeom>
          <a:ln w="0">
            <a:noFill/>
          </a:ln>
        </p:spPr>
      </p:pic>
      <p:sp>
        <p:nvSpPr>
          <p:cNvPr id="253" name="Прямоугольник 21"/>
          <p:cNvSpPr/>
          <p:nvPr/>
        </p:nvSpPr>
        <p:spPr>
          <a:xfrm>
            <a:off x="467640" y="864000"/>
            <a:ext cx="8670600" cy="1309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000" b="1" strike="noStrike" spc="-1">
                <a:solidFill>
                  <a:srgbClr val="FF0000"/>
                </a:solidFill>
                <a:latin typeface="Arial"/>
                <a:ea typeface="DejaVu Sans"/>
              </a:rPr>
              <a:t>В период особого противопожарного режима установлен запрет на использование пиротехнических изделий 1 – 3 классов опасности (за исключением бенгальских огней, хлопушек) на территориях, расположенных в пределах: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254" name="Прямоугольник 22"/>
          <p:cNvSpPr/>
          <p:nvPr/>
        </p:nvSpPr>
        <p:spPr>
          <a:xfrm>
            <a:off x="720000" y="2340000"/>
            <a:ext cx="5038920" cy="1735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2A6099"/>
                </a:solidFill>
                <a:latin typeface="Arial"/>
                <a:ea typeface="DejaVu Sans"/>
              </a:rPr>
              <a:t>500 метров от границ объектов промышленности, транспортной инфраструктуры (за исключением автомобильных дорог), топливно-энергетического комплекса (в том числе линейных)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255" name="Picture 5"/>
          <p:cNvPicPr/>
          <p:nvPr/>
        </p:nvPicPr>
        <p:blipFill>
          <a:blip r:embed="rId3"/>
          <a:stretch/>
        </p:blipFill>
        <p:spPr>
          <a:xfrm>
            <a:off x="7074720" y="3128400"/>
            <a:ext cx="1564200" cy="9338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sp>
        <p:nvSpPr>
          <p:cNvPr id="256" name="Прямоугольник 30"/>
          <p:cNvSpPr/>
          <p:nvPr/>
        </p:nvSpPr>
        <p:spPr>
          <a:xfrm>
            <a:off x="540000" y="4126680"/>
            <a:ext cx="8422920" cy="91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2A6099"/>
                </a:solidFill>
                <a:latin typeface="Arial"/>
                <a:ea typeface="DejaVu Sans"/>
              </a:rPr>
              <a:t>30 метров  от многоквартирных жилых домов,от границ объектов жилищно-коммунального хозяйства, сельского хозяйства, объектов с массовым пребыванием людей, автомобильных дорог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257" name="Picture 7" descr="Ограждения для объектов ТЭК — купить ограждения для предприятий ТЭК по цене  производителя | «АльфаМет»"/>
          <p:cNvPicPr/>
          <p:nvPr/>
        </p:nvPicPr>
        <p:blipFill>
          <a:blip r:embed="rId4"/>
          <a:srcRect b="16586"/>
          <a:stretch/>
        </p:blipFill>
        <p:spPr>
          <a:xfrm>
            <a:off x="7158960" y="2125080"/>
            <a:ext cx="1119960" cy="9338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258" name="Picture 9" descr="Безопасность и антитеррористическая защищенность объекта ТЭК топливно  энергетического комплекса"/>
          <p:cNvPicPr/>
          <p:nvPr/>
        </p:nvPicPr>
        <p:blipFill>
          <a:blip r:embed="rId5"/>
          <a:stretch/>
        </p:blipFill>
        <p:spPr>
          <a:xfrm>
            <a:off x="5580000" y="2305080"/>
            <a:ext cx="1238400" cy="9338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p:clrMapOvr>
    <a:masterClrMapping/>
  </p:clrMapOvr>
  <p:transition>
    <p:wedg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roup 2"/>
          <p:cNvGrpSpPr/>
          <p:nvPr/>
        </p:nvGrpSpPr>
        <p:grpSpPr>
          <a:xfrm>
            <a:off x="591120" y="-12600"/>
            <a:ext cx="790560" cy="790920"/>
            <a:chOff x="591120" y="-12600"/>
            <a:chExt cx="790560" cy="790920"/>
          </a:xfrm>
        </p:grpSpPr>
        <p:grpSp>
          <p:nvGrpSpPr>
            <p:cNvPr id="260" name="Group 3"/>
            <p:cNvGrpSpPr/>
            <p:nvPr/>
          </p:nvGrpSpPr>
          <p:grpSpPr>
            <a:xfrm>
              <a:off x="591120" y="-12600"/>
              <a:ext cx="790560" cy="790920"/>
              <a:chOff x="591120" y="-12600"/>
              <a:chExt cx="790560" cy="790920"/>
            </a:xfrm>
          </p:grpSpPr>
          <p:sp>
            <p:nvSpPr>
              <p:cNvPr id="261" name="AutoShape 4"/>
              <p:cNvSpPr/>
              <p:nvPr/>
            </p:nvSpPr>
            <p:spPr>
              <a:xfrm rot="18929400">
                <a:off x="717480" y="92160"/>
                <a:ext cx="537840" cy="580680"/>
              </a:xfrm>
              <a:prstGeom prst="star4">
                <a:avLst>
                  <a:gd name="adj" fmla="val 13472"/>
                </a:avLst>
              </a:prstGeom>
              <a:gradFill rotWithShape="0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2" name="AutoShape 5"/>
              <p:cNvSpPr/>
              <p:nvPr/>
            </p:nvSpPr>
            <p:spPr>
              <a:xfrm>
                <a:off x="611280" y="19080"/>
                <a:ext cx="753840" cy="744840"/>
              </a:xfrm>
              <a:prstGeom prst="star4">
                <a:avLst>
                  <a:gd name="adj" fmla="val 13472"/>
                </a:avLst>
              </a:prstGeom>
              <a:gradFill rotWithShape="0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263" name="Group 6"/>
            <p:cNvGrpSpPr/>
            <p:nvPr/>
          </p:nvGrpSpPr>
          <p:grpSpPr>
            <a:xfrm>
              <a:off x="871200" y="259920"/>
              <a:ext cx="234000" cy="238680"/>
              <a:chOff x="871200" y="259920"/>
              <a:chExt cx="234000" cy="238680"/>
            </a:xfrm>
          </p:grpSpPr>
          <p:sp>
            <p:nvSpPr>
              <p:cNvPr id="264" name="Oval 7"/>
              <p:cNvSpPr/>
              <p:nvPr/>
            </p:nvSpPr>
            <p:spPr>
              <a:xfrm>
                <a:off x="871200" y="259920"/>
                <a:ext cx="234000" cy="238680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FFFFFF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5" name="AutoShape 8"/>
              <p:cNvSpPr/>
              <p:nvPr/>
            </p:nvSpPr>
            <p:spPr>
              <a:xfrm>
                <a:off x="894600" y="259920"/>
                <a:ext cx="186840" cy="190080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  <p:sp>
        <p:nvSpPr>
          <p:cNvPr id="266" name="Rectangle 10"/>
          <p:cNvSpPr/>
          <p:nvPr/>
        </p:nvSpPr>
        <p:spPr>
          <a:xfrm>
            <a:off x="971280" y="-20520"/>
            <a:ext cx="7506000" cy="85140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500" b="1" strike="noStrike" spc="-1">
                <a:solidFill>
                  <a:srgbClr val="0B5394"/>
                </a:solidFill>
                <a:latin typeface="Arial"/>
                <a:ea typeface="DejaVu Sans"/>
              </a:rPr>
              <a:t>Новогодние правила </a:t>
            </a:r>
            <a:endParaRPr lang="ru-RU" sz="25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2500" b="1" strike="noStrike" spc="-1">
                <a:solidFill>
                  <a:srgbClr val="0B5394"/>
                </a:solidFill>
                <a:latin typeface="Arial"/>
                <a:ea typeface="DejaVu Sans"/>
              </a:rPr>
              <a:t>пожарной безопасности</a:t>
            </a:r>
            <a:endParaRPr lang="ru-RU" sz="2500" b="0" strike="noStrike" spc="-1">
              <a:latin typeface="Arial"/>
            </a:endParaRPr>
          </a:p>
        </p:txBody>
      </p:sp>
      <p:pic>
        <p:nvPicPr>
          <p:cNvPr id="267" name="Picture 2" descr="G:\image308.png"/>
          <p:cNvPicPr/>
          <p:nvPr/>
        </p:nvPicPr>
        <p:blipFill>
          <a:blip r:embed="rId2"/>
          <a:stretch/>
        </p:blipFill>
        <p:spPr>
          <a:xfrm>
            <a:off x="539640" y="784080"/>
            <a:ext cx="8601840" cy="140400"/>
          </a:xfrm>
          <a:prstGeom prst="rect">
            <a:avLst/>
          </a:prstGeom>
          <a:ln w="0">
            <a:noFill/>
          </a:ln>
        </p:spPr>
      </p:pic>
      <p:pic>
        <p:nvPicPr>
          <p:cNvPr id="268" name="Рисунок 10"/>
          <p:cNvPicPr/>
          <p:nvPr/>
        </p:nvPicPr>
        <p:blipFill>
          <a:blip r:embed="rId3"/>
          <a:srcRect r="35036"/>
          <a:stretch/>
        </p:blipFill>
        <p:spPr>
          <a:xfrm>
            <a:off x="7746840" y="1158480"/>
            <a:ext cx="1307520" cy="11318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269" name="Рисунок 11"/>
          <p:cNvPicPr/>
          <p:nvPr/>
        </p:nvPicPr>
        <p:blipFill>
          <a:blip r:embed="rId4"/>
          <a:stretch/>
        </p:blipFill>
        <p:spPr>
          <a:xfrm>
            <a:off x="7658640" y="3512160"/>
            <a:ext cx="1555560" cy="10854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270" name="Рисунок 12"/>
          <p:cNvPicPr/>
          <p:nvPr/>
        </p:nvPicPr>
        <p:blipFill>
          <a:blip r:embed="rId5"/>
          <a:srcRect l="1630" t="22289" r="1453" b="2522"/>
          <a:stretch/>
        </p:blipFill>
        <p:spPr>
          <a:xfrm>
            <a:off x="611640" y="1119960"/>
            <a:ext cx="7110360" cy="3897720"/>
          </a:xfrm>
          <a:prstGeom prst="rect">
            <a:avLst/>
          </a:prstGeom>
          <a:ln w="0">
            <a:noFill/>
          </a:ln>
        </p:spPr>
      </p:pic>
      <p:pic>
        <p:nvPicPr>
          <p:cNvPr id="271" name="Рисунок 13"/>
          <p:cNvPicPr/>
          <p:nvPr/>
        </p:nvPicPr>
        <p:blipFill>
          <a:blip r:embed="rId5"/>
          <a:srcRect l="60670" t="11940" r="1453" b="78066"/>
          <a:stretch/>
        </p:blipFill>
        <p:spPr>
          <a:xfrm>
            <a:off x="5527440" y="865440"/>
            <a:ext cx="1562040" cy="288360"/>
          </a:xfrm>
          <a:prstGeom prst="rect">
            <a:avLst/>
          </a:prstGeom>
          <a:ln w="0">
            <a:noFill/>
          </a:ln>
        </p:spPr>
      </p:pic>
      <p:pic>
        <p:nvPicPr>
          <p:cNvPr id="272" name="Рисунок 14"/>
          <p:cNvPicPr/>
          <p:nvPr/>
        </p:nvPicPr>
        <p:blipFill>
          <a:blip r:embed="rId5"/>
          <a:srcRect l="45168" t="16513" r="45097" b="73305"/>
          <a:stretch/>
        </p:blipFill>
        <p:spPr>
          <a:xfrm>
            <a:off x="3795840" y="1097640"/>
            <a:ext cx="626400" cy="463680"/>
          </a:xfrm>
          <a:prstGeom prst="rect">
            <a:avLst/>
          </a:prstGeom>
          <a:ln w="0">
            <a:noFill/>
          </a:ln>
        </p:spPr>
      </p:pic>
      <p:pic>
        <p:nvPicPr>
          <p:cNvPr id="273" name="Рисунок 15"/>
          <p:cNvPicPr/>
          <p:nvPr/>
        </p:nvPicPr>
        <p:blipFill>
          <a:blip r:embed="rId5"/>
          <a:srcRect l="16456" t="2005" r="74666" b="78066"/>
          <a:stretch/>
        </p:blipFill>
        <p:spPr>
          <a:xfrm>
            <a:off x="3283920" y="866880"/>
            <a:ext cx="509760" cy="81648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p:clrMapOvr>
    <a:masterClrMapping/>
  </p:clrMapOvr>
  <p:transition>
    <p:wedg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roup 2"/>
          <p:cNvGrpSpPr/>
          <p:nvPr/>
        </p:nvGrpSpPr>
        <p:grpSpPr>
          <a:xfrm>
            <a:off x="591120" y="-12600"/>
            <a:ext cx="790560" cy="790920"/>
            <a:chOff x="591120" y="-12600"/>
            <a:chExt cx="790560" cy="790920"/>
          </a:xfrm>
        </p:grpSpPr>
        <p:grpSp>
          <p:nvGrpSpPr>
            <p:cNvPr id="275" name="Group 3"/>
            <p:cNvGrpSpPr/>
            <p:nvPr/>
          </p:nvGrpSpPr>
          <p:grpSpPr>
            <a:xfrm>
              <a:off x="591120" y="-12600"/>
              <a:ext cx="790560" cy="790920"/>
              <a:chOff x="591120" y="-12600"/>
              <a:chExt cx="790560" cy="790920"/>
            </a:xfrm>
          </p:grpSpPr>
          <p:sp>
            <p:nvSpPr>
              <p:cNvPr id="276" name="AutoShape 4"/>
              <p:cNvSpPr/>
              <p:nvPr/>
            </p:nvSpPr>
            <p:spPr>
              <a:xfrm rot="18929400">
                <a:off x="717480" y="92160"/>
                <a:ext cx="537840" cy="580680"/>
              </a:xfrm>
              <a:prstGeom prst="star4">
                <a:avLst>
                  <a:gd name="adj" fmla="val 13472"/>
                </a:avLst>
              </a:prstGeom>
              <a:gradFill rotWithShape="0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7" name="AutoShape 5"/>
              <p:cNvSpPr/>
              <p:nvPr/>
            </p:nvSpPr>
            <p:spPr>
              <a:xfrm>
                <a:off x="611280" y="19080"/>
                <a:ext cx="753840" cy="744840"/>
              </a:xfrm>
              <a:prstGeom prst="star4">
                <a:avLst>
                  <a:gd name="adj" fmla="val 13472"/>
                </a:avLst>
              </a:prstGeom>
              <a:gradFill rotWithShape="0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278" name="Group 6"/>
            <p:cNvGrpSpPr/>
            <p:nvPr/>
          </p:nvGrpSpPr>
          <p:grpSpPr>
            <a:xfrm>
              <a:off x="871200" y="259920"/>
              <a:ext cx="234000" cy="238680"/>
              <a:chOff x="871200" y="259920"/>
              <a:chExt cx="234000" cy="238680"/>
            </a:xfrm>
          </p:grpSpPr>
          <p:sp>
            <p:nvSpPr>
              <p:cNvPr id="279" name="Oval 7"/>
              <p:cNvSpPr/>
              <p:nvPr/>
            </p:nvSpPr>
            <p:spPr>
              <a:xfrm>
                <a:off x="871200" y="259920"/>
                <a:ext cx="234000" cy="238680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FFFFFF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0" name="AutoShape 8"/>
              <p:cNvSpPr/>
              <p:nvPr/>
            </p:nvSpPr>
            <p:spPr>
              <a:xfrm>
                <a:off x="894600" y="259920"/>
                <a:ext cx="186840" cy="190080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  <p:sp>
        <p:nvSpPr>
          <p:cNvPr id="281" name="Rectangle 10"/>
          <p:cNvSpPr/>
          <p:nvPr/>
        </p:nvSpPr>
        <p:spPr>
          <a:xfrm>
            <a:off x="971640" y="-20520"/>
            <a:ext cx="7506000" cy="85140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500" b="1" strike="noStrike" spc="-1">
                <a:solidFill>
                  <a:srgbClr val="0B5394"/>
                </a:solidFill>
                <a:latin typeface="Arial"/>
                <a:ea typeface="DejaVu Sans"/>
              </a:rPr>
              <a:t>Главное управление МЧС России </a:t>
            </a:r>
            <a:endParaRPr lang="ru-RU" sz="25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2500" b="1" strike="noStrike" spc="-1">
                <a:solidFill>
                  <a:srgbClr val="0B5394"/>
                </a:solidFill>
                <a:latin typeface="Arial"/>
                <a:ea typeface="DejaVu Sans"/>
              </a:rPr>
              <a:t>по Республике Татарстан</a:t>
            </a:r>
            <a:endParaRPr lang="ru-RU" sz="2500" b="0" strike="noStrike" spc="-1">
              <a:latin typeface="Arial"/>
            </a:endParaRPr>
          </a:p>
        </p:txBody>
      </p:sp>
      <p:pic>
        <p:nvPicPr>
          <p:cNvPr id="282" name="Picture 2" descr="G:\image308.png"/>
          <p:cNvPicPr/>
          <p:nvPr/>
        </p:nvPicPr>
        <p:blipFill>
          <a:blip r:embed="rId2"/>
          <a:stretch/>
        </p:blipFill>
        <p:spPr>
          <a:xfrm>
            <a:off x="539640" y="784080"/>
            <a:ext cx="8601840" cy="140400"/>
          </a:xfrm>
          <a:prstGeom prst="rect">
            <a:avLst/>
          </a:prstGeom>
          <a:ln w="0">
            <a:noFill/>
          </a:ln>
        </p:spPr>
      </p:pic>
      <p:pic>
        <p:nvPicPr>
          <p:cNvPr id="283" name="Picture 2"/>
          <p:cNvPicPr/>
          <p:nvPr/>
        </p:nvPicPr>
        <p:blipFill>
          <a:blip r:embed="rId3"/>
          <a:stretch/>
        </p:blipFill>
        <p:spPr>
          <a:xfrm>
            <a:off x="6012000" y="2824920"/>
            <a:ext cx="2698200" cy="1796400"/>
          </a:xfrm>
          <a:prstGeom prst="rect">
            <a:avLst/>
          </a:prstGeom>
          <a:ln w="0">
            <a:noFill/>
          </a:ln>
          <a:effectLst>
            <a:outerShdw blurRad="291960" dist="138479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4" name="Picture 6" descr="ПОЖАРНАЯ БЕЗОПАСНОСТЬ ПРИ ПРОВЕДЕНИИ НОВОГОДНИХ МЕРОПРИЯТИЙ - Районные  новости - Новости - Сетевое издание «Кюре»"/>
          <p:cNvPicPr/>
          <p:nvPr/>
        </p:nvPicPr>
        <p:blipFill>
          <a:blip r:embed="rId4"/>
          <a:stretch/>
        </p:blipFill>
        <p:spPr>
          <a:xfrm>
            <a:off x="3348000" y="2824920"/>
            <a:ext cx="2397960" cy="1797840"/>
          </a:xfrm>
          <a:prstGeom prst="rect">
            <a:avLst/>
          </a:prstGeom>
          <a:ln w="0">
            <a:noFill/>
          </a:ln>
          <a:effectLst>
            <a:outerShdw blurRad="291960" dist="138479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5" name="Picture 10" descr="ПОЖАРНАЯ БЕЗОПАСНОСТЬ ПРИ ПРОВЕДЕНИИ НОВОГОДНИХ ПРАЗДНИКОВ"/>
          <p:cNvPicPr/>
          <p:nvPr/>
        </p:nvPicPr>
        <p:blipFill>
          <a:blip r:embed="rId5"/>
          <a:srcRect b="5033"/>
          <a:stretch/>
        </p:blipFill>
        <p:spPr>
          <a:xfrm>
            <a:off x="611280" y="2824920"/>
            <a:ext cx="2462040" cy="1707120"/>
          </a:xfrm>
          <a:prstGeom prst="rect">
            <a:avLst/>
          </a:prstGeom>
          <a:ln w="0">
            <a:noFill/>
          </a:ln>
          <a:effectLst>
            <a:outerShdw blurRad="291960" dist="138479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6" name="Прямоугольник 17"/>
          <p:cNvSpPr/>
          <p:nvPr/>
        </p:nvSpPr>
        <p:spPr>
          <a:xfrm>
            <a:off x="2080080" y="1347480"/>
            <a:ext cx="5225760" cy="118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3600" b="1" strike="noStrike" spc="-1">
                <a:solidFill>
                  <a:srgbClr val="FBFCFD"/>
                </a:solidFill>
                <a:latin typeface="Arial"/>
                <a:ea typeface="DejaVu Sans"/>
              </a:rPr>
              <a:t>Доклад закончил.</a:t>
            </a:r>
            <a:endParaRPr lang="ru-RU" sz="3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3600" b="1" strike="noStrike" spc="-1">
                <a:solidFill>
                  <a:srgbClr val="FBFCFD"/>
                </a:solidFill>
                <a:latin typeface="Arial"/>
                <a:ea typeface="DejaVu Sans"/>
              </a:rPr>
              <a:t>Спасибо за внимание.</a:t>
            </a:r>
            <a:endParaRPr lang="ru-RU" sz="3600" b="0" strike="noStrike" spc="-1">
              <a:latin typeface="Arial"/>
            </a:endParaRPr>
          </a:p>
        </p:txBody>
      </p:sp>
    </p:spTree>
  </p:cSld>
  <p:clrMapOvr>
    <a:masterClrMapping/>
  </p:clrMapOvr>
  <p:transition>
    <p:wedg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2"/>
          <p:cNvGrpSpPr/>
          <p:nvPr/>
        </p:nvGrpSpPr>
        <p:grpSpPr>
          <a:xfrm>
            <a:off x="591120" y="-12600"/>
            <a:ext cx="790560" cy="790920"/>
            <a:chOff x="591120" y="-12600"/>
            <a:chExt cx="790560" cy="790920"/>
          </a:xfrm>
        </p:grpSpPr>
        <p:grpSp>
          <p:nvGrpSpPr>
            <p:cNvPr id="63" name="Group 3"/>
            <p:cNvGrpSpPr/>
            <p:nvPr/>
          </p:nvGrpSpPr>
          <p:grpSpPr>
            <a:xfrm>
              <a:off x="591120" y="-12600"/>
              <a:ext cx="790560" cy="790920"/>
              <a:chOff x="591120" y="-12600"/>
              <a:chExt cx="790560" cy="790920"/>
            </a:xfrm>
          </p:grpSpPr>
          <p:sp>
            <p:nvSpPr>
              <p:cNvPr id="64" name="AutoShape 4"/>
              <p:cNvSpPr/>
              <p:nvPr/>
            </p:nvSpPr>
            <p:spPr>
              <a:xfrm rot="18929400">
                <a:off x="717480" y="92160"/>
                <a:ext cx="537840" cy="580680"/>
              </a:xfrm>
              <a:prstGeom prst="star4">
                <a:avLst>
                  <a:gd name="adj" fmla="val 13472"/>
                </a:avLst>
              </a:prstGeom>
              <a:gradFill rotWithShape="0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" name="AutoShape 5"/>
              <p:cNvSpPr/>
              <p:nvPr/>
            </p:nvSpPr>
            <p:spPr>
              <a:xfrm>
                <a:off x="611280" y="19080"/>
                <a:ext cx="753840" cy="744840"/>
              </a:xfrm>
              <a:prstGeom prst="star4">
                <a:avLst>
                  <a:gd name="adj" fmla="val 13472"/>
                </a:avLst>
              </a:prstGeom>
              <a:gradFill rotWithShape="0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66" name="Group 6"/>
            <p:cNvGrpSpPr/>
            <p:nvPr/>
          </p:nvGrpSpPr>
          <p:grpSpPr>
            <a:xfrm>
              <a:off x="871200" y="259920"/>
              <a:ext cx="234000" cy="238680"/>
              <a:chOff x="871200" y="259920"/>
              <a:chExt cx="234000" cy="238680"/>
            </a:xfrm>
          </p:grpSpPr>
          <p:sp>
            <p:nvSpPr>
              <p:cNvPr id="67" name="Oval 7"/>
              <p:cNvSpPr/>
              <p:nvPr/>
            </p:nvSpPr>
            <p:spPr>
              <a:xfrm>
                <a:off x="871200" y="259920"/>
                <a:ext cx="234000" cy="238680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FFFFFF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" name="AutoShape 8"/>
              <p:cNvSpPr/>
              <p:nvPr/>
            </p:nvSpPr>
            <p:spPr>
              <a:xfrm>
                <a:off x="894600" y="259920"/>
                <a:ext cx="186840" cy="190080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  <p:sp>
        <p:nvSpPr>
          <p:cNvPr id="69" name="Rectangle 10"/>
          <p:cNvSpPr/>
          <p:nvPr/>
        </p:nvSpPr>
        <p:spPr>
          <a:xfrm>
            <a:off x="971640" y="-20520"/>
            <a:ext cx="7506000" cy="85140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500" b="1" strike="noStrike" spc="-1">
                <a:solidFill>
                  <a:srgbClr val="0B5394"/>
                </a:solidFill>
                <a:latin typeface="Arial"/>
                <a:ea typeface="DejaVu Sans"/>
              </a:rPr>
              <a:t>Обстановка с пожарами </a:t>
            </a:r>
            <a:endParaRPr lang="ru-RU" sz="25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2500" b="1" strike="noStrike" spc="-1">
                <a:solidFill>
                  <a:srgbClr val="0B5394"/>
                </a:solidFill>
                <a:latin typeface="Arial"/>
                <a:ea typeface="DejaVu Sans"/>
              </a:rPr>
              <a:t> в Республике Татарстан</a:t>
            </a:r>
            <a:endParaRPr lang="ru-RU" sz="2500" b="0" strike="noStrike" spc="-1">
              <a:latin typeface="Arial"/>
            </a:endParaRPr>
          </a:p>
        </p:txBody>
      </p:sp>
      <p:pic>
        <p:nvPicPr>
          <p:cNvPr id="70" name="Picture 2" descr="G:\image308.png"/>
          <p:cNvPicPr/>
          <p:nvPr/>
        </p:nvPicPr>
        <p:blipFill>
          <a:blip r:embed="rId2"/>
          <a:stretch/>
        </p:blipFill>
        <p:spPr>
          <a:xfrm>
            <a:off x="539640" y="784080"/>
            <a:ext cx="8601840" cy="140400"/>
          </a:xfrm>
          <a:prstGeom prst="rect">
            <a:avLst/>
          </a:prstGeom>
          <a:ln w="0">
            <a:noFill/>
          </a:ln>
        </p:spPr>
      </p:pic>
      <p:pic>
        <p:nvPicPr>
          <p:cNvPr id="71" name="Рисунок 18"/>
          <p:cNvPicPr/>
          <p:nvPr/>
        </p:nvPicPr>
        <p:blipFill>
          <a:blip r:embed="rId3"/>
          <a:stretch/>
        </p:blipFill>
        <p:spPr>
          <a:xfrm>
            <a:off x="7524360" y="3507840"/>
            <a:ext cx="1533240" cy="1150560"/>
          </a:xfrm>
          <a:prstGeom prst="rect">
            <a:avLst/>
          </a:prstGeom>
          <a:ln w="190500">
            <a:noFill/>
          </a:ln>
          <a:effectLst>
            <a:outerShdw blurRad="108000" dist="126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2" name="Рисунок 20"/>
          <p:cNvPicPr/>
          <p:nvPr/>
        </p:nvPicPr>
        <p:blipFill>
          <a:blip r:embed="rId4"/>
          <a:srcRect l="17241" r="12463"/>
          <a:stretch/>
        </p:blipFill>
        <p:spPr>
          <a:xfrm>
            <a:off x="7522920" y="1176840"/>
            <a:ext cx="1554840" cy="1149840"/>
          </a:xfrm>
          <a:prstGeom prst="rect">
            <a:avLst/>
          </a:prstGeom>
          <a:ln w="0">
            <a:noFill/>
          </a:ln>
          <a:effectLst>
            <a:outerShdw blurRad="108000" dist="126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3" name="Рисунок 22"/>
          <p:cNvPicPr/>
          <p:nvPr/>
        </p:nvPicPr>
        <p:blipFill>
          <a:blip r:embed="rId5"/>
          <a:stretch/>
        </p:blipFill>
        <p:spPr>
          <a:xfrm>
            <a:off x="7522920" y="2355120"/>
            <a:ext cx="1533960" cy="1149840"/>
          </a:xfrm>
          <a:prstGeom prst="rect">
            <a:avLst/>
          </a:prstGeom>
          <a:ln w="0">
            <a:noFill/>
          </a:ln>
          <a:effectLst>
            <a:outerShdw blurRad="108000" dist="126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graphicFrame>
        <p:nvGraphicFramePr>
          <p:cNvPr id="74" name="Диаграмма 17"/>
          <p:cNvGraphicFramePr/>
          <p:nvPr/>
        </p:nvGraphicFramePr>
        <p:xfrm>
          <a:off x="611280" y="1103040"/>
          <a:ext cx="6694920" cy="384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5" name="CustomShape 11"/>
          <p:cNvSpPr/>
          <p:nvPr/>
        </p:nvSpPr>
        <p:spPr>
          <a:xfrm rot="10620000" flipH="1">
            <a:off x="3746160" y="3638880"/>
            <a:ext cx="924120" cy="405000"/>
          </a:xfrm>
          <a:prstGeom prst="curvedDownArrow">
            <a:avLst>
              <a:gd name="adj1" fmla="val 53948"/>
              <a:gd name="adj2" fmla="val 85510"/>
              <a:gd name="adj3" fmla="val 29118"/>
            </a:avLst>
          </a:prstGeom>
          <a:solidFill>
            <a:srgbClr val="FFFF00"/>
          </a:solidFill>
          <a:ln w="1908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" name="CustomShape 1"/>
          <p:cNvSpPr/>
          <p:nvPr/>
        </p:nvSpPr>
        <p:spPr>
          <a:xfrm rot="10620000" flipH="1">
            <a:off x="5726160" y="3566880"/>
            <a:ext cx="924120" cy="405000"/>
          </a:xfrm>
          <a:prstGeom prst="curvedDownArrow">
            <a:avLst>
              <a:gd name="adj1" fmla="val 53948"/>
              <a:gd name="adj2" fmla="val 85510"/>
              <a:gd name="adj3" fmla="val 29118"/>
            </a:avLst>
          </a:prstGeom>
          <a:solidFill>
            <a:srgbClr val="FFFF00"/>
          </a:solidFill>
          <a:ln w="1908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" name="CustomShape 2"/>
          <p:cNvSpPr/>
          <p:nvPr/>
        </p:nvSpPr>
        <p:spPr>
          <a:xfrm rot="10980000" flipH="1" flipV="1">
            <a:off x="1744560" y="1169280"/>
            <a:ext cx="924120" cy="405000"/>
          </a:xfrm>
          <a:prstGeom prst="curvedDownArrow">
            <a:avLst>
              <a:gd name="adj1" fmla="val 53948"/>
              <a:gd name="adj2" fmla="val 85510"/>
              <a:gd name="adj3" fmla="val 29118"/>
            </a:avLst>
          </a:prstGeom>
          <a:solidFill>
            <a:srgbClr val="FFFF00"/>
          </a:solidFill>
          <a:ln w="1908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" name="CustomShape 7"/>
          <p:cNvSpPr/>
          <p:nvPr/>
        </p:nvSpPr>
        <p:spPr>
          <a:xfrm>
            <a:off x="1675440" y="849600"/>
            <a:ext cx="806040" cy="3330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6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-1,24%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79" name="CustomShape 3"/>
          <p:cNvSpPr/>
          <p:nvPr/>
        </p:nvSpPr>
        <p:spPr>
          <a:xfrm>
            <a:off x="3684240" y="3132000"/>
            <a:ext cx="944640" cy="3330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6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+11,86%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80" name="CustomShape 4"/>
          <p:cNvSpPr/>
          <p:nvPr/>
        </p:nvSpPr>
        <p:spPr>
          <a:xfrm>
            <a:off x="5709240" y="3123000"/>
            <a:ext cx="854640" cy="3330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6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+6,01%</a:t>
            </a:r>
            <a:endParaRPr lang="ru-RU" sz="1600" b="0" strike="noStrike" spc="-1">
              <a:latin typeface="Arial"/>
            </a:endParaRPr>
          </a:p>
        </p:txBody>
      </p:sp>
    </p:spTree>
  </p:cSld>
  <p:clrMapOvr>
    <a:masterClrMapping/>
  </p:clrMapOvr>
  <p:transition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roup 2"/>
          <p:cNvGrpSpPr/>
          <p:nvPr/>
        </p:nvGrpSpPr>
        <p:grpSpPr>
          <a:xfrm>
            <a:off x="591120" y="-12600"/>
            <a:ext cx="790560" cy="790920"/>
            <a:chOff x="591120" y="-12600"/>
            <a:chExt cx="790560" cy="790920"/>
          </a:xfrm>
        </p:grpSpPr>
        <p:grpSp>
          <p:nvGrpSpPr>
            <p:cNvPr id="82" name="Group 3"/>
            <p:cNvGrpSpPr/>
            <p:nvPr/>
          </p:nvGrpSpPr>
          <p:grpSpPr>
            <a:xfrm>
              <a:off x="591120" y="-12600"/>
              <a:ext cx="790560" cy="790920"/>
              <a:chOff x="591120" y="-12600"/>
              <a:chExt cx="790560" cy="790920"/>
            </a:xfrm>
          </p:grpSpPr>
          <p:sp>
            <p:nvSpPr>
              <p:cNvPr id="83" name="AutoShape 4"/>
              <p:cNvSpPr/>
              <p:nvPr/>
            </p:nvSpPr>
            <p:spPr>
              <a:xfrm rot="18929400">
                <a:off x="717480" y="92160"/>
                <a:ext cx="537840" cy="580680"/>
              </a:xfrm>
              <a:prstGeom prst="star4">
                <a:avLst>
                  <a:gd name="adj" fmla="val 13472"/>
                </a:avLst>
              </a:prstGeom>
              <a:gradFill rotWithShape="0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" name="AutoShape 5"/>
              <p:cNvSpPr/>
              <p:nvPr/>
            </p:nvSpPr>
            <p:spPr>
              <a:xfrm>
                <a:off x="611280" y="19080"/>
                <a:ext cx="753840" cy="744840"/>
              </a:xfrm>
              <a:prstGeom prst="star4">
                <a:avLst>
                  <a:gd name="adj" fmla="val 13472"/>
                </a:avLst>
              </a:prstGeom>
              <a:gradFill rotWithShape="0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85" name="Group 6"/>
            <p:cNvGrpSpPr/>
            <p:nvPr/>
          </p:nvGrpSpPr>
          <p:grpSpPr>
            <a:xfrm>
              <a:off x="871200" y="259920"/>
              <a:ext cx="234000" cy="238680"/>
              <a:chOff x="871200" y="259920"/>
              <a:chExt cx="234000" cy="238680"/>
            </a:xfrm>
          </p:grpSpPr>
          <p:sp>
            <p:nvSpPr>
              <p:cNvPr id="86" name="Oval 7"/>
              <p:cNvSpPr/>
              <p:nvPr/>
            </p:nvSpPr>
            <p:spPr>
              <a:xfrm>
                <a:off x="871200" y="259920"/>
                <a:ext cx="234000" cy="238680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FFFFFF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7" name="AutoShape 8"/>
              <p:cNvSpPr/>
              <p:nvPr/>
            </p:nvSpPr>
            <p:spPr>
              <a:xfrm>
                <a:off x="894600" y="259920"/>
                <a:ext cx="186840" cy="190080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  <p:sp>
        <p:nvSpPr>
          <p:cNvPr id="88" name="Rectangle 10"/>
          <p:cNvSpPr/>
          <p:nvPr/>
        </p:nvSpPr>
        <p:spPr>
          <a:xfrm>
            <a:off x="971640" y="-20520"/>
            <a:ext cx="7506000" cy="85140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500" b="1" strike="noStrike" spc="-1">
                <a:solidFill>
                  <a:srgbClr val="0B5394"/>
                </a:solidFill>
                <a:latin typeface="Arial"/>
                <a:ea typeface="DejaVu Sans"/>
              </a:rPr>
              <a:t>Обстановка с пожарами </a:t>
            </a:r>
            <a:endParaRPr lang="ru-RU" sz="25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2500" b="1" strike="noStrike" spc="-1">
                <a:solidFill>
                  <a:srgbClr val="0B5394"/>
                </a:solidFill>
                <a:latin typeface="Arial"/>
                <a:ea typeface="DejaVu Sans"/>
              </a:rPr>
              <a:t>с 30.12.2022 по 09.01.2023</a:t>
            </a:r>
            <a:endParaRPr lang="ru-RU" sz="2500" b="0" strike="noStrike" spc="-1">
              <a:latin typeface="Arial"/>
            </a:endParaRPr>
          </a:p>
        </p:txBody>
      </p:sp>
      <p:pic>
        <p:nvPicPr>
          <p:cNvPr id="89" name="Picture 2" descr="G:\image308.png"/>
          <p:cNvPicPr/>
          <p:nvPr/>
        </p:nvPicPr>
        <p:blipFill>
          <a:blip r:embed="rId2"/>
          <a:stretch/>
        </p:blipFill>
        <p:spPr>
          <a:xfrm>
            <a:off x="539640" y="784080"/>
            <a:ext cx="8601840" cy="140400"/>
          </a:xfrm>
          <a:prstGeom prst="rect">
            <a:avLst/>
          </a:prstGeom>
          <a:ln w="0">
            <a:noFill/>
          </a:ln>
        </p:spPr>
      </p:pic>
      <p:pic>
        <p:nvPicPr>
          <p:cNvPr id="90" name="Picture 2" descr="https://tatarstan.ru/file/photoreport2/print_6938379_4879155.jpg"/>
          <p:cNvPicPr/>
          <p:nvPr/>
        </p:nvPicPr>
        <p:blipFill>
          <a:blip r:embed="rId3"/>
          <a:stretch/>
        </p:blipFill>
        <p:spPr>
          <a:xfrm>
            <a:off x="6829920" y="1215360"/>
            <a:ext cx="2245680" cy="29948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graphicFrame>
        <p:nvGraphicFramePr>
          <p:cNvPr id="91" name="Диаграмма 20"/>
          <p:cNvGraphicFramePr/>
          <p:nvPr/>
        </p:nvGraphicFramePr>
        <p:xfrm>
          <a:off x="541080" y="926280"/>
          <a:ext cx="7155000" cy="4019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>
    <p:wedg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 2"/>
          <p:cNvGrpSpPr/>
          <p:nvPr/>
        </p:nvGrpSpPr>
        <p:grpSpPr>
          <a:xfrm>
            <a:off x="591120" y="-12600"/>
            <a:ext cx="790560" cy="790920"/>
            <a:chOff x="591120" y="-12600"/>
            <a:chExt cx="790560" cy="790920"/>
          </a:xfrm>
        </p:grpSpPr>
        <p:grpSp>
          <p:nvGrpSpPr>
            <p:cNvPr id="93" name="Group 3"/>
            <p:cNvGrpSpPr/>
            <p:nvPr/>
          </p:nvGrpSpPr>
          <p:grpSpPr>
            <a:xfrm>
              <a:off x="591120" y="-12600"/>
              <a:ext cx="790560" cy="790920"/>
              <a:chOff x="591120" y="-12600"/>
              <a:chExt cx="790560" cy="790920"/>
            </a:xfrm>
          </p:grpSpPr>
          <p:sp>
            <p:nvSpPr>
              <p:cNvPr id="94" name="AutoShape 4"/>
              <p:cNvSpPr/>
              <p:nvPr/>
            </p:nvSpPr>
            <p:spPr>
              <a:xfrm rot="18929400">
                <a:off x="717480" y="92160"/>
                <a:ext cx="537840" cy="580680"/>
              </a:xfrm>
              <a:prstGeom prst="star4">
                <a:avLst>
                  <a:gd name="adj" fmla="val 13472"/>
                </a:avLst>
              </a:prstGeom>
              <a:gradFill rotWithShape="0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5" name="AutoShape 5"/>
              <p:cNvSpPr/>
              <p:nvPr/>
            </p:nvSpPr>
            <p:spPr>
              <a:xfrm>
                <a:off x="611280" y="19080"/>
                <a:ext cx="753840" cy="744840"/>
              </a:xfrm>
              <a:prstGeom prst="star4">
                <a:avLst>
                  <a:gd name="adj" fmla="val 13472"/>
                </a:avLst>
              </a:prstGeom>
              <a:gradFill rotWithShape="0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96" name="Group 6"/>
            <p:cNvGrpSpPr/>
            <p:nvPr/>
          </p:nvGrpSpPr>
          <p:grpSpPr>
            <a:xfrm>
              <a:off x="871200" y="259920"/>
              <a:ext cx="234000" cy="238680"/>
              <a:chOff x="871200" y="259920"/>
              <a:chExt cx="234000" cy="238680"/>
            </a:xfrm>
          </p:grpSpPr>
          <p:sp>
            <p:nvSpPr>
              <p:cNvPr id="97" name="Oval 7"/>
              <p:cNvSpPr/>
              <p:nvPr/>
            </p:nvSpPr>
            <p:spPr>
              <a:xfrm>
                <a:off x="871200" y="259920"/>
                <a:ext cx="234000" cy="238680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FFFFFF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" name="AutoShape 8"/>
              <p:cNvSpPr/>
              <p:nvPr/>
            </p:nvSpPr>
            <p:spPr>
              <a:xfrm>
                <a:off x="894600" y="259920"/>
                <a:ext cx="186840" cy="190080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  <p:pic>
        <p:nvPicPr>
          <p:cNvPr id="99" name="Picture 2" descr="G:\image308.png"/>
          <p:cNvPicPr/>
          <p:nvPr/>
        </p:nvPicPr>
        <p:blipFill>
          <a:blip r:embed="rId2"/>
          <a:stretch/>
        </p:blipFill>
        <p:spPr>
          <a:xfrm>
            <a:off x="539640" y="784080"/>
            <a:ext cx="8601840" cy="140400"/>
          </a:xfrm>
          <a:prstGeom prst="rect">
            <a:avLst/>
          </a:prstGeom>
          <a:ln w="0">
            <a:noFill/>
          </a:ln>
        </p:spPr>
      </p:pic>
      <p:sp>
        <p:nvSpPr>
          <p:cNvPr id="100" name="Rectangle 10"/>
          <p:cNvSpPr/>
          <p:nvPr/>
        </p:nvSpPr>
        <p:spPr>
          <a:xfrm>
            <a:off x="971640" y="-20520"/>
            <a:ext cx="7506000" cy="85140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500" b="1" strike="noStrike" spc="-1">
                <a:solidFill>
                  <a:srgbClr val="0B5394"/>
                </a:solidFill>
                <a:latin typeface="Arial"/>
                <a:ea typeface="DejaVu Sans"/>
              </a:rPr>
              <a:t>Причины пожаров </a:t>
            </a:r>
            <a:endParaRPr lang="ru-RU" sz="25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2500" b="1" strike="noStrike" spc="-1">
                <a:solidFill>
                  <a:srgbClr val="0B5394"/>
                </a:solidFill>
                <a:latin typeface="Arial"/>
                <a:ea typeface="DejaVu Sans"/>
              </a:rPr>
              <a:t>с 30.12.2022 по 09.01.2023</a:t>
            </a:r>
            <a:endParaRPr lang="ru-RU" sz="2500" b="0" strike="noStrike" spc="-1">
              <a:latin typeface="Arial"/>
            </a:endParaRPr>
          </a:p>
        </p:txBody>
      </p:sp>
      <p:graphicFrame>
        <p:nvGraphicFramePr>
          <p:cNvPr id="101" name="Диаграмма 12"/>
          <p:cNvGraphicFramePr/>
          <p:nvPr/>
        </p:nvGraphicFramePr>
        <p:xfrm>
          <a:off x="419760" y="784080"/>
          <a:ext cx="8610120" cy="4293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>
    <p:wedg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roup 2"/>
          <p:cNvGrpSpPr/>
          <p:nvPr/>
        </p:nvGrpSpPr>
        <p:grpSpPr>
          <a:xfrm>
            <a:off x="591120" y="-12600"/>
            <a:ext cx="790560" cy="790920"/>
            <a:chOff x="591120" y="-12600"/>
            <a:chExt cx="790560" cy="790920"/>
          </a:xfrm>
        </p:grpSpPr>
        <p:grpSp>
          <p:nvGrpSpPr>
            <p:cNvPr id="103" name="Group 3"/>
            <p:cNvGrpSpPr/>
            <p:nvPr/>
          </p:nvGrpSpPr>
          <p:grpSpPr>
            <a:xfrm>
              <a:off x="591120" y="-12600"/>
              <a:ext cx="790560" cy="790920"/>
              <a:chOff x="591120" y="-12600"/>
              <a:chExt cx="790560" cy="790920"/>
            </a:xfrm>
          </p:grpSpPr>
          <p:sp>
            <p:nvSpPr>
              <p:cNvPr id="104" name="AutoShape 4"/>
              <p:cNvSpPr/>
              <p:nvPr/>
            </p:nvSpPr>
            <p:spPr>
              <a:xfrm rot="18929400">
                <a:off x="717480" y="92160"/>
                <a:ext cx="537840" cy="580680"/>
              </a:xfrm>
              <a:prstGeom prst="star4">
                <a:avLst>
                  <a:gd name="adj" fmla="val 13472"/>
                </a:avLst>
              </a:prstGeom>
              <a:gradFill rotWithShape="0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5" name="AutoShape 5"/>
              <p:cNvSpPr/>
              <p:nvPr/>
            </p:nvSpPr>
            <p:spPr>
              <a:xfrm>
                <a:off x="611280" y="19080"/>
                <a:ext cx="753840" cy="744840"/>
              </a:xfrm>
              <a:prstGeom prst="star4">
                <a:avLst>
                  <a:gd name="adj" fmla="val 13472"/>
                </a:avLst>
              </a:prstGeom>
              <a:gradFill rotWithShape="0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106" name="Group 6"/>
            <p:cNvGrpSpPr/>
            <p:nvPr/>
          </p:nvGrpSpPr>
          <p:grpSpPr>
            <a:xfrm>
              <a:off x="871200" y="259920"/>
              <a:ext cx="234000" cy="238680"/>
              <a:chOff x="871200" y="259920"/>
              <a:chExt cx="234000" cy="238680"/>
            </a:xfrm>
          </p:grpSpPr>
          <p:sp>
            <p:nvSpPr>
              <p:cNvPr id="107" name="Oval 7"/>
              <p:cNvSpPr/>
              <p:nvPr/>
            </p:nvSpPr>
            <p:spPr>
              <a:xfrm>
                <a:off x="871200" y="259920"/>
                <a:ext cx="234000" cy="238680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FFFFFF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8" name="AutoShape 8"/>
              <p:cNvSpPr/>
              <p:nvPr/>
            </p:nvSpPr>
            <p:spPr>
              <a:xfrm>
                <a:off x="894600" y="259920"/>
                <a:ext cx="186840" cy="190080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  <p:pic>
        <p:nvPicPr>
          <p:cNvPr id="109" name="Picture 2" descr="G:\image308.png"/>
          <p:cNvPicPr/>
          <p:nvPr/>
        </p:nvPicPr>
        <p:blipFill>
          <a:blip r:embed="rId2"/>
          <a:stretch/>
        </p:blipFill>
        <p:spPr>
          <a:xfrm>
            <a:off x="539640" y="784080"/>
            <a:ext cx="8601840" cy="140400"/>
          </a:xfrm>
          <a:prstGeom prst="rect">
            <a:avLst/>
          </a:prstGeom>
          <a:ln w="0">
            <a:noFill/>
          </a:ln>
        </p:spPr>
      </p:pic>
      <p:sp>
        <p:nvSpPr>
          <p:cNvPr id="110" name="Rectangle 10"/>
          <p:cNvSpPr/>
          <p:nvPr/>
        </p:nvSpPr>
        <p:spPr>
          <a:xfrm>
            <a:off x="917640" y="252000"/>
            <a:ext cx="7506000" cy="47052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ru-RU" sz="2500" b="1" strike="noStrike" spc="-1">
                <a:solidFill>
                  <a:srgbClr val="0B5394"/>
                </a:solidFill>
                <a:latin typeface="Arial"/>
                <a:ea typeface="DejaVu Sans"/>
              </a:rPr>
              <a:t>Усиленный вариант несения службы</a:t>
            </a:r>
            <a:endParaRPr lang="ru-RU" sz="2500" b="0" strike="noStrike" spc="-1">
              <a:latin typeface="Arial"/>
            </a:endParaRPr>
          </a:p>
        </p:txBody>
      </p:sp>
      <p:sp>
        <p:nvSpPr>
          <p:cNvPr id="111" name="Блок-схема: карточка 4"/>
          <p:cNvSpPr/>
          <p:nvPr/>
        </p:nvSpPr>
        <p:spPr>
          <a:xfrm>
            <a:off x="2779200" y="1023480"/>
            <a:ext cx="4112280" cy="2950200"/>
          </a:xfrm>
          <a:prstGeom prst="flowChartPunchedCard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B529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endParaRPr lang="ru-RU" sz="2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2000" b="1" u="sng" strike="noStrike" spc="-1" dirty="0">
                <a:solidFill>
                  <a:srgbClr val="FF0000"/>
                </a:solidFill>
                <a:uFillTx/>
                <a:latin typeface="Arial"/>
                <a:ea typeface="DejaVu Sans"/>
              </a:rPr>
              <a:t>С 25 ДЕКАБРЯ 2023 ГОДА </a:t>
            </a:r>
            <a:endParaRPr lang="ru-RU" sz="2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2000" b="1" u="sng" strike="noStrike" spc="-1" dirty="0">
                <a:solidFill>
                  <a:srgbClr val="FF0000"/>
                </a:solidFill>
                <a:uFillTx/>
                <a:latin typeface="Arial"/>
                <a:ea typeface="DejaVu Sans"/>
              </a:rPr>
              <a:t>ПО 08 ЯНВАРЯ 2024 ГОДА</a:t>
            </a:r>
            <a:r>
              <a:rPr lang="ru-RU" sz="2000" b="1" strike="noStrike" spc="-1" dirty="0">
                <a:solidFill>
                  <a:srgbClr val="FF0000"/>
                </a:solidFill>
                <a:latin typeface="Arial"/>
                <a:ea typeface="DejaVu Sans"/>
              </a:rPr>
              <a:t> </a:t>
            </a:r>
            <a:endParaRPr lang="ru-RU" sz="2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НА ТЕРРИТОРИИ РЕСПУБЛИКИ ТАТАРСТАН</a:t>
            </a: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2000" b="1" u="sng" strike="noStrike" spc="-1" dirty="0" smtClean="0">
                <a:solidFill>
                  <a:srgbClr val="FF0000"/>
                </a:solidFill>
                <a:uFillTx/>
                <a:latin typeface="Arial"/>
                <a:ea typeface="DejaVu Sans"/>
              </a:rPr>
              <a:t>ВВЕДЁН </a:t>
            </a:r>
            <a:r>
              <a:rPr lang="ru-RU" sz="2000" b="1" u="sng" strike="noStrike" spc="-1" dirty="0">
                <a:solidFill>
                  <a:srgbClr val="FF0000"/>
                </a:solidFill>
                <a:uFillTx/>
                <a:latin typeface="Arial"/>
                <a:ea typeface="DejaVu Sans"/>
              </a:rPr>
              <a:t>ОСОБЫЙ ПРОТИВОПОЖАРНЫЙ РЕЖИМ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112" name="Прямоугольник 21"/>
          <p:cNvSpPr/>
          <p:nvPr/>
        </p:nvSpPr>
        <p:spPr>
          <a:xfrm>
            <a:off x="508680" y="4076280"/>
            <a:ext cx="8490960" cy="7064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000" b="1" strike="noStrike" spc="-1" dirty="0" smtClean="0">
                <a:solidFill>
                  <a:srgbClr val="0070C0"/>
                </a:solidFill>
                <a:latin typeface="Arial"/>
                <a:ea typeface="DejaVu Sans"/>
              </a:rPr>
              <a:t>Дежурят </a:t>
            </a:r>
            <a:r>
              <a:rPr lang="ru-RU" sz="2000" b="1" strike="noStrike" spc="-1" dirty="0">
                <a:solidFill>
                  <a:srgbClr val="0070C0"/>
                </a:solidFill>
                <a:latin typeface="Arial"/>
                <a:ea typeface="DejaVu Sans"/>
              </a:rPr>
              <a:t>в круглосуточном режиме </a:t>
            </a:r>
            <a:endParaRPr lang="ru-RU" sz="2000" b="1" strike="noStrike" spc="-1" dirty="0" smtClean="0">
              <a:solidFill>
                <a:srgbClr val="0070C0"/>
              </a:solidFill>
              <a:latin typeface="Arial"/>
              <a:ea typeface="DejaVu Sans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2000" b="1" strike="noStrike" spc="-1" dirty="0" smtClean="0">
                <a:solidFill>
                  <a:srgbClr val="0070C0"/>
                </a:solidFill>
                <a:latin typeface="Arial"/>
                <a:ea typeface="DejaVu Sans"/>
              </a:rPr>
              <a:t>более </a:t>
            </a:r>
            <a:r>
              <a:rPr lang="ru-RU" sz="2000" b="1" strike="noStrike" spc="-1" dirty="0">
                <a:solidFill>
                  <a:srgbClr val="0070C0"/>
                </a:solidFill>
                <a:latin typeface="Arial"/>
                <a:ea typeface="DejaVu Sans"/>
              </a:rPr>
              <a:t>2200 сотрудников и более 1100 единиц техники </a:t>
            </a:r>
            <a:endParaRPr lang="ru-RU" sz="2000" b="0" strike="noStrike" spc="-1" dirty="0">
              <a:latin typeface="Arial"/>
            </a:endParaRPr>
          </a:p>
        </p:txBody>
      </p:sp>
      <p:pic>
        <p:nvPicPr>
          <p:cNvPr id="113" name="Picture 2"/>
          <p:cNvPicPr/>
          <p:nvPr/>
        </p:nvPicPr>
        <p:blipFill>
          <a:blip r:embed="rId3"/>
          <a:stretch/>
        </p:blipFill>
        <p:spPr>
          <a:xfrm>
            <a:off x="3853080" y="1058760"/>
            <a:ext cx="1436760" cy="10778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114" name="Picture 2"/>
          <p:cNvPicPr/>
          <p:nvPr/>
        </p:nvPicPr>
        <p:blipFill>
          <a:blip r:embed="rId3"/>
          <a:stretch/>
        </p:blipFill>
        <p:spPr>
          <a:xfrm>
            <a:off x="3172680" y="1095840"/>
            <a:ext cx="1436760" cy="10778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p:clrMapOvr>
    <a:masterClrMapping/>
  </p:clrMapOvr>
  <p:transition>
    <p:wedg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roup 2"/>
          <p:cNvGrpSpPr/>
          <p:nvPr/>
        </p:nvGrpSpPr>
        <p:grpSpPr>
          <a:xfrm>
            <a:off x="591120" y="-12600"/>
            <a:ext cx="790560" cy="790920"/>
            <a:chOff x="591120" y="-12600"/>
            <a:chExt cx="790560" cy="790920"/>
          </a:xfrm>
        </p:grpSpPr>
        <p:grpSp>
          <p:nvGrpSpPr>
            <p:cNvPr id="116" name="Group 3"/>
            <p:cNvGrpSpPr/>
            <p:nvPr/>
          </p:nvGrpSpPr>
          <p:grpSpPr>
            <a:xfrm>
              <a:off x="591120" y="-12600"/>
              <a:ext cx="790560" cy="790920"/>
              <a:chOff x="591120" y="-12600"/>
              <a:chExt cx="790560" cy="790920"/>
            </a:xfrm>
          </p:grpSpPr>
          <p:sp>
            <p:nvSpPr>
              <p:cNvPr id="117" name="AutoShape 4"/>
              <p:cNvSpPr/>
              <p:nvPr/>
            </p:nvSpPr>
            <p:spPr>
              <a:xfrm rot="18929400">
                <a:off x="717480" y="92160"/>
                <a:ext cx="537840" cy="580680"/>
              </a:xfrm>
              <a:prstGeom prst="star4">
                <a:avLst>
                  <a:gd name="adj" fmla="val 13472"/>
                </a:avLst>
              </a:prstGeom>
              <a:gradFill rotWithShape="0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8" name="AutoShape 5"/>
              <p:cNvSpPr/>
              <p:nvPr/>
            </p:nvSpPr>
            <p:spPr>
              <a:xfrm>
                <a:off x="611280" y="19080"/>
                <a:ext cx="753840" cy="744840"/>
              </a:xfrm>
              <a:prstGeom prst="star4">
                <a:avLst>
                  <a:gd name="adj" fmla="val 13472"/>
                </a:avLst>
              </a:prstGeom>
              <a:gradFill rotWithShape="0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119" name="Group 6"/>
            <p:cNvGrpSpPr/>
            <p:nvPr/>
          </p:nvGrpSpPr>
          <p:grpSpPr>
            <a:xfrm>
              <a:off x="871200" y="259920"/>
              <a:ext cx="234000" cy="238680"/>
              <a:chOff x="871200" y="259920"/>
              <a:chExt cx="234000" cy="238680"/>
            </a:xfrm>
          </p:grpSpPr>
          <p:sp>
            <p:nvSpPr>
              <p:cNvPr id="120" name="Oval 7"/>
              <p:cNvSpPr/>
              <p:nvPr/>
            </p:nvSpPr>
            <p:spPr>
              <a:xfrm>
                <a:off x="871200" y="259920"/>
                <a:ext cx="234000" cy="238680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FFFFFF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1" name="AutoShape 8"/>
              <p:cNvSpPr/>
              <p:nvPr/>
            </p:nvSpPr>
            <p:spPr>
              <a:xfrm>
                <a:off x="894600" y="259920"/>
                <a:ext cx="186840" cy="190080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  <p:pic>
        <p:nvPicPr>
          <p:cNvPr id="122" name="Picture 2" descr="G:\image308.png"/>
          <p:cNvPicPr/>
          <p:nvPr/>
        </p:nvPicPr>
        <p:blipFill>
          <a:blip r:embed="rId2"/>
          <a:stretch/>
        </p:blipFill>
        <p:spPr>
          <a:xfrm>
            <a:off x="539640" y="784080"/>
            <a:ext cx="8601840" cy="140400"/>
          </a:xfrm>
          <a:prstGeom prst="rect">
            <a:avLst/>
          </a:prstGeom>
          <a:ln w="0">
            <a:noFill/>
          </a:ln>
        </p:spPr>
      </p:pic>
      <p:sp>
        <p:nvSpPr>
          <p:cNvPr id="123" name="Rectangle 10"/>
          <p:cNvSpPr/>
          <p:nvPr/>
        </p:nvSpPr>
        <p:spPr>
          <a:xfrm>
            <a:off x="971640" y="-20520"/>
            <a:ext cx="7506000" cy="85140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500" b="1" strike="noStrike" spc="-1">
                <a:solidFill>
                  <a:srgbClr val="0B5394"/>
                </a:solidFill>
                <a:latin typeface="Arial"/>
                <a:ea typeface="DejaVu Sans"/>
              </a:rPr>
              <a:t>Постановление Кабинета Министров Республики Татарстан от 08.12.2023 №1581</a:t>
            </a:r>
            <a:endParaRPr lang="ru-RU" sz="2500" b="0" strike="noStrike" spc="-1">
              <a:latin typeface="Arial"/>
            </a:endParaRPr>
          </a:p>
        </p:txBody>
      </p:sp>
      <p:pic>
        <p:nvPicPr>
          <p:cNvPr id="124" name="Picture 9" descr="F:\Фотоматериалы пиротехника\ОНД Наб. Челны фото площадок и рейдов\IMG-20201209-WA0023.jpg"/>
          <p:cNvPicPr/>
          <p:nvPr/>
        </p:nvPicPr>
        <p:blipFill>
          <a:blip r:embed="rId3"/>
          <a:stretch/>
        </p:blipFill>
        <p:spPr>
          <a:xfrm>
            <a:off x="1141920" y="1081800"/>
            <a:ext cx="3357720" cy="25178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sp>
        <p:nvSpPr>
          <p:cNvPr id="125" name="Прямоугольник 21"/>
          <p:cNvSpPr/>
          <p:nvPr/>
        </p:nvSpPr>
        <p:spPr>
          <a:xfrm>
            <a:off x="435600" y="3723840"/>
            <a:ext cx="8670600" cy="1004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000" b="1" strike="noStrike" spc="-1">
                <a:solidFill>
                  <a:srgbClr val="FF0000"/>
                </a:solidFill>
                <a:latin typeface="Arial"/>
                <a:ea typeface="DejaVu Sans"/>
              </a:rPr>
              <a:t>До 25 декабря 2023 года </a:t>
            </a:r>
            <a:endParaRPr lang="ru-R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2000" b="1" strike="noStrike" spc="-1">
                <a:solidFill>
                  <a:srgbClr val="FF0000"/>
                </a:solidFill>
                <a:latin typeface="Arial"/>
                <a:ea typeface="DejaVu Sans"/>
              </a:rPr>
              <a:t>в Республике Татарстан будут определены площадки </a:t>
            </a:r>
            <a:endParaRPr lang="ru-R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2000" b="1" strike="noStrike" spc="-1">
                <a:solidFill>
                  <a:srgbClr val="FF0000"/>
                </a:solidFill>
                <a:latin typeface="Arial"/>
                <a:ea typeface="DejaVu Sans"/>
              </a:rPr>
              <a:t>для запуска пиротехнических изделий гражданами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126" name="Picture 8"/>
          <p:cNvPicPr/>
          <p:nvPr/>
        </p:nvPicPr>
        <p:blipFill>
          <a:blip r:embed="rId4"/>
          <a:srcRect l="28989" t="10396" r="27087" b="6016"/>
          <a:stretch/>
        </p:blipFill>
        <p:spPr>
          <a:xfrm>
            <a:off x="7020000" y="1260000"/>
            <a:ext cx="1851480" cy="2643480"/>
          </a:xfrm>
          <a:prstGeom prst="rect">
            <a:avLst/>
          </a:prstGeom>
          <a:ln w="0">
            <a:noFill/>
          </a:ln>
          <a:effectLst>
            <a:glow rad="101520">
              <a:srgbClr val="69F13B">
                <a:alpha val="40000"/>
              </a:srgbClr>
            </a:glow>
            <a:outerShdw dist="35638" dir="2700000" algn="ctr" rotWithShape="0">
              <a:schemeClr val="bg2"/>
            </a:outerShdw>
          </a:effectLst>
        </p:spPr>
      </p:pic>
      <p:pic>
        <p:nvPicPr>
          <p:cNvPr id="127" name="Picture 16"/>
          <p:cNvPicPr/>
          <p:nvPr/>
        </p:nvPicPr>
        <p:blipFill>
          <a:blip r:embed="rId5"/>
          <a:srcRect l="28972" t="10222" r="26735" b="7406"/>
          <a:stretch/>
        </p:blipFill>
        <p:spPr>
          <a:xfrm>
            <a:off x="6480000" y="1144080"/>
            <a:ext cx="1889280" cy="2635560"/>
          </a:xfrm>
          <a:prstGeom prst="rect">
            <a:avLst/>
          </a:prstGeom>
          <a:ln w="0">
            <a:noFill/>
          </a:ln>
          <a:effectLst>
            <a:glow rad="101520">
              <a:srgbClr val="69F13B">
                <a:alpha val="40000"/>
              </a:srgbClr>
            </a:glow>
            <a:outerShdw dist="35638" dir="2700000" algn="ctr" rotWithShape="0">
              <a:schemeClr val="bg2"/>
            </a:outerShdw>
          </a:effectLst>
        </p:spPr>
      </p:pic>
      <p:pic>
        <p:nvPicPr>
          <p:cNvPr id="128" name="Рисунок 127"/>
          <p:cNvPicPr/>
          <p:nvPr/>
        </p:nvPicPr>
        <p:blipFill>
          <a:blip r:embed="rId6"/>
          <a:stretch/>
        </p:blipFill>
        <p:spPr>
          <a:xfrm>
            <a:off x="5352480" y="1044000"/>
            <a:ext cx="2063160" cy="2751480"/>
          </a:xfrm>
          <a:prstGeom prst="rect">
            <a:avLst/>
          </a:prstGeom>
          <a:ln w="0">
            <a:noFill/>
          </a:ln>
          <a:effectLst>
            <a:glow rad="38160">
              <a:srgbClr val="81D41A"/>
            </a:glow>
          </a:effectLst>
        </p:spPr>
      </p:pic>
    </p:spTree>
  </p:cSld>
  <p:clrMapOvr>
    <a:masterClrMapping/>
  </p:clrMapOvr>
  <p:transition>
    <p:wedg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sldNum" idx="5"/>
          </p:nvPr>
        </p:nvSpPr>
        <p:spPr>
          <a:xfrm>
            <a:off x="7929720" y="4768920"/>
            <a:ext cx="759960" cy="2707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numCol="1" spcCol="0" anchor="t">
            <a:noAutofit/>
          </a:bodyPr>
          <a:lstStyle>
            <a:lvl1pPr>
              <a:lnSpc>
                <a:spcPct val="100000"/>
              </a:lnSpc>
              <a:buNone/>
              <a:defRPr lang="en-US" sz="2000" b="1" strike="noStrike" spc="-1">
                <a:solidFill>
                  <a:srgbClr val="FF0000"/>
                </a:solidFill>
                <a:latin typeface="Arial"/>
              </a:defRPr>
            </a:lvl1pPr>
          </a:lstStyle>
          <a:p>
            <a:pPr>
              <a:lnSpc>
                <a:spcPct val="100000"/>
              </a:lnSpc>
              <a:buNone/>
            </a:pPr>
            <a:fld id="{D516E682-D2D7-4FE6-AEF8-62421837F9A0}" type="slidenum">
              <a:rPr lang="en-US" sz="2000" b="1" strike="noStrike" spc="-1">
                <a:solidFill>
                  <a:srgbClr val="FF0000"/>
                </a:solidFill>
                <a:latin typeface="Arial"/>
              </a:rPr>
              <a:t>7</a:t>
            </a:fld>
            <a:endParaRPr lang="ru-RU" sz="2000" b="0" strike="noStrike" spc="-1">
              <a:latin typeface="Times New Roman"/>
            </a:endParaRPr>
          </a:p>
        </p:txBody>
      </p:sp>
      <p:grpSp>
        <p:nvGrpSpPr>
          <p:cNvPr id="130" name="Group 2"/>
          <p:cNvGrpSpPr/>
          <p:nvPr/>
        </p:nvGrpSpPr>
        <p:grpSpPr>
          <a:xfrm>
            <a:off x="591120" y="-12600"/>
            <a:ext cx="790560" cy="790920"/>
            <a:chOff x="591120" y="-12600"/>
            <a:chExt cx="790560" cy="790920"/>
          </a:xfrm>
        </p:grpSpPr>
        <p:grpSp>
          <p:nvGrpSpPr>
            <p:cNvPr id="131" name="Group 3"/>
            <p:cNvGrpSpPr/>
            <p:nvPr/>
          </p:nvGrpSpPr>
          <p:grpSpPr>
            <a:xfrm>
              <a:off x="591120" y="-12600"/>
              <a:ext cx="790560" cy="790920"/>
              <a:chOff x="591120" y="-12600"/>
              <a:chExt cx="790560" cy="790920"/>
            </a:xfrm>
          </p:grpSpPr>
          <p:sp>
            <p:nvSpPr>
              <p:cNvPr id="132" name="AutoShape 4"/>
              <p:cNvSpPr/>
              <p:nvPr/>
            </p:nvSpPr>
            <p:spPr>
              <a:xfrm rot="18929400">
                <a:off x="717480" y="92160"/>
                <a:ext cx="537840" cy="580680"/>
              </a:xfrm>
              <a:prstGeom prst="star4">
                <a:avLst>
                  <a:gd name="adj" fmla="val 13472"/>
                </a:avLst>
              </a:prstGeom>
              <a:gradFill rotWithShape="0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3" name="AutoShape 5"/>
              <p:cNvSpPr/>
              <p:nvPr/>
            </p:nvSpPr>
            <p:spPr>
              <a:xfrm>
                <a:off x="611280" y="19080"/>
                <a:ext cx="753840" cy="744840"/>
              </a:xfrm>
              <a:prstGeom prst="star4">
                <a:avLst>
                  <a:gd name="adj" fmla="val 13472"/>
                </a:avLst>
              </a:prstGeom>
              <a:gradFill rotWithShape="0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134" name="Group 6"/>
            <p:cNvGrpSpPr/>
            <p:nvPr/>
          </p:nvGrpSpPr>
          <p:grpSpPr>
            <a:xfrm>
              <a:off x="871200" y="259920"/>
              <a:ext cx="234000" cy="238680"/>
              <a:chOff x="871200" y="259920"/>
              <a:chExt cx="234000" cy="238680"/>
            </a:xfrm>
          </p:grpSpPr>
          <p:sp>
            <p:nvSpPr>
              <p:cNvPr id="135" name="Oval 7"/>
              <p:cNvSpPr/>
              <p:nvPr/>
            </p:nvSpPr>
            <p:spPr>
              <a:xfrm>
                <a:off x="871200" y="259920"/>
                <a:ext cx="234000" cy="238680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FFFFFF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6" name="AutoShape 8"/>
              <p:cNvSpPr/>
              <p:nvPr/>
            </p:nvSpPr>
            <p:spPr>
              <a:xfrm>
                <a:off x="894600" y="259920"/>
                <a:ext cx="186840" cy="190080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  <p:sp>
        <p:nvSpPr>
          <p:cNvPr id="137" name="Rectangle 10"/>
          <p:cNvSpPr/>
          <p:nvPr/>
        </p:nvSpPr>
        <p:spPr>
          <a:xfrm>
            <a:off x="971280" y="117720"/>
            <a:ext cx="7506000" cy="47052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500" b="1" strike="noStrike" spc="-1">
                <a:solidFill>
                  <a:srgbClr val="0B5394"/>
                </a:solidFill>
                <a:latin typeface="Arial"/>
                <a:ea typeface="DejaVu Sans"/>
              </a:rPr>
              <a:t>Административная ответственность</a:t>
            </a:r>
            <a:endParaRPr lang="ru-RU" sz="2500" b="0" strike="noStrike" spc="-1">
              <a:latin typeface="Arial"/>
            </a:endParaRPr>
          </a:p>
        </p:txBody>
      </p:sp>
      <p:pic>
        <p:nvPicPr>
          <p:cNvPr id="138" name="Picture 2" descr="G:\image308.png"/>
          <p:cNvPicPr/>
          <p:nvPr/>
        </p:nvPicPr>
        <p:blipFill>
          <a:blip r:embed="rId2"/>
          <a:stretch/>
        </p:blipFill>
        <p:spPr>
          <a:xfrm>
            <a:off x="539640" y="784080"/>
            <a:ext cx="8601840" cy="140400"/>
          </a:xfrm>
          <a:prstGeom prst="rect">
            <a:avLst/>
          </a:prstGeom>
          <a:ln w="0">
            <a:noFill/>
          </a:ln>
        </p:spPr>
      </p:pic>
      <p:pic>
        <p:nvPicPr>
          <p:cNvPr id="139" name="Picture 2"/>
          <p:cNvPicPr/>
          <p:nvPr/>
        </p:nvPicPr>
        <p:blipFill>
          <a:blip r:embed="rId3"/>
          <a:stretch/>
        </p:blipFill>
        <p:spPr>
          <a:xfrm>
            <a:off x="622800" y="1436400"/>
            <a:ext cx="2218680" cy="3005280"/>
          </a:xfrm>
          <a:prstGeom prst="rect">
            <a:avLst/>
          </a:prstGeom>
          <a:ln w="0">
            <a:noFill/>
          </a:ln>
        </p:spPr>
      </p:pic>
      <p:sp>
        <p:nvSpPr>
          <p:cNvPr id="140" name="Прямоугольник с двумя вырезанными противолежащими углами 13"/>
          <p:cNvSpPr/>
          <p:nvPr/>
        </p:nvSpPr>
        <p:spPr>
          <a:xfrm>
            <a:off x="2988000" y="4515840"/>
            <a:ext cx="5757840" cy="46584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00"/>
          </a:solidFill>
          <a:ln>
            <a:solidFill>
              <a:srgbClr val="0B5292"/>
            </a:solidFill>
            <a:round/>
          </a:ln>
          <a:effectLst>
            <a:glow rad="101520">
              <a:srgbClr val="69F13B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C00000"/>
                </a:solidFill>
                <a:latin typeface="Times New Roman"/>
                <a:ea typeface="DejaVu Sans"/>
              </a:rPr>
              <a:t>на юридических лиц от </a:t>
            </a:r>
            <a:r>
              <a:rPr lang="ru-RU" sz="1800" b="1" strike="noStrike" spc="-1">
                <a:solidFill>
                  <a:srgbClr val="111111"/>
                </a:solidFill>
                <a:latin typeface="Times New Roman"/>
                <a:ea typeface="DejaVu Sans"/>
              </a:rPr>
              <a:t>400 000</a:t>
            </a:r>
            <a:r>
              <a:rPr lang="ru-RU" sz="1800" b="1" strike="noStrike" spc="-1">
                <a:solidFill>
                  <a:srgbClr val="002060"/>
                </a:solidFill>
                <a:latin typeface="Times New Roman"/>
                <a:ea typeface="DejaVu Sans"/>
              </a:rPr>
              <a:t> </a:t>
            </a:r>
            <a:r>
              <a:rPr lang="ru-RU" sz="1800" b="1" strike="noStrike" spc="-1">
                <a:solidFill>
                  <a:srgbClr val="C00000"/>
                </a:solidFill>
                <a:latin typeface="Times New Roman"/>
                <a:ea typeface="DejaVu Sans"/>
              </a:rPr>
              <a:t>до </a:t>
            </a:r>
            <a:r>
              <a:rPr lang="ru-RU" sz="1800" b="1" strike="noStrike" spc="-1">
                <a:solidFill>
                  <a:srgbClr val="111111"/>
                </a:solidFill>
                <a:latin typeface="Times New Roman"/>
                <a:ea typeface="DejaVu Sans"/>
              </a:rPr>
              <a:t>800 000</a:t>
            </a:r>
            <a:r>
              <a:rPr lang="ru-RU" sz="1800" b="1" strike="noStrike" spc="-1">
                <a:solidFill>
                  <a:srgbClr val="002060"/>
                </a:solidFill>
                <a:latin typeface="Times New Roman"/>
                <a:ea typeface="DejaVu Sans"/>
              </a:rPr>
              <a:t> </a:t>
            </a:r>
            <a:r>
              <a:rPr lang="ru-RU" sz="1800" b="1" strike="noStrike" spc="-1">
                <a:solidFill>
                  <a:srgbClr val="C00000"/>
                </a:solidFill>
                <a:latin typeface="Times New Roman"/>
                <a:ea typeface="DejaVu Sans"/>
              </a:rPr>
              <a:t>рублей.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141" name="Picture 13" descr="Статья 20.4. Нарушение требований пожарной безопасности - с изменениями,  проверено 02.12.2020 - КоАП РФ - Кодексы Российской Федерации -  Договор-Юрист.Ру"/>
          <p:cNvPicPr/>
          <p:nvPr/>
        </p:nvPicPr>
        <p:blipFill>
          <a:blip r:embed="rId4"/>
          <a:srcRect t="33781" b="36061"/>
          <a:stretch/>
        </p:blipFill>
        <p:spPr>
          <a:xfrm>
            <a:off x="3060000" y="1002240"/>
            <a:ext cx="5636880" cy="789840"/>
          </a:xfrm>
          <a:prstGeom prst="rect">
            <a:avLst/>
          </a:prstGeom>
          <a:ln w="0">
            <a:noFill/>
          </a:ln>
        </p:spPr>
      </p:pic>
      <p:sp>
        <p:nvSpPr>
          <p:cNvPr id="142" name="Прямоугольник с двумя вырезанными противолежащими углами 15"/>
          <p:cNvSpPr/>
          <p:nvPr/>
        </p:nvSpPr>
        <p:spPr>
          <a:xfrm>
            <a:off x="2976480" y="3579840"/>
            <a:ext cx="5757840" cy="86184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00"/>
          </a:solidFill>
          <a:ln>
            <a:solidFill>
              <a:srgbClr val="0B5292"/>
            </a:solidFill>
            <a:round/>
          </a:ln>
          <a:effectLst>
            <a:glow rad="101520">
              <a:srgbClr val="69F13B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C00000"/>
                </a:solidFill>
                <a:latin typeface="Times New Roman"/>
                <a:ea typeface="DejaVu Sans"/>
              </a:rPr>
              <a:t>на лиц, осуществляющих предпринимательскую деятельность без образования юридического лица от </a:t>
            </a:r>
            <a:r>
              <a:rPr lang="ru-RU" sz="1800" b="1" strike="noStrike" spc="-1">
                <a:solidFill>
                  <a:srgbClr val="111111"/>
                </a:solidFill>
                <a:latin typeface="Times New Roman"/>
                <a:ea typeface="DejaVu Sans"/>
              </a:rPr>
              <a:t>60 000</a:t>
            </a:r>
            <a:r>
              <a:rPr lang="ru-RU" sz="1800" b="1" strike="noStrike" spc="-1">
                <a:solidFill>
                  <a:srgbClr val="002060"/>
                </a:solidFill>
                <a:latin typeface="Times New Roman"/>
                <a:ea typeface="DejaVu Sans"/>
              </a:rPr>
              <a:t> </a:t>
            </a:r>
            <a:r>
              <a:rPr lang="ru-RU" sz="1800" b="1" strike="noStrike" spc="-1">
                <a:solidFill>
                  <a:srgbClr val="C00000"/>
                </a:solidFill>
                <a:latin typeface="Times New Roman"/>
                <a:ea typeface="DejaVu Sans"/>
              </a:rPr>
              <a:t>до </a:t>
            </a:r>
            <a:r>
              <a:rPr lang="ru-RU" sz="1800" b="1" strike="noStrike" spc="-1">
                <a:solidFill>
                  <a:srgbClr val="111111"/>
                </a:solidFill>
                <a:latin typeface="Times New Roman"/>
                <a:ea typeface="DejaVu Sans"/>
              </a:rPr>
              <a:t>80 000</a:t>
            </a:r>
            <a:r>
              <a:rPr lang="ru-RU" sz="1800" b="1" strike="noStrike" spc="-1">
                <a:solidFill>
                  <a:srgbClr val="002060"/>
                </a:solidFill>
                <a:latin typeface="Times New Roman"/>
                <a:ea typeface="DejaVu Sans"/>
              </a:rPr>
              <a:t> </a:t>
            </a:r>
            <a:r>
              <a:rPr lang="ru-RU" sz="1800" b="1" strike="noStrike" spc="-1">
                <a:solidFill>
                  <a:srgbClr val="C00000"/>
                </a:solidFill>
                <a:latin typeface="Times New Roman"/>
                <a:ea typeface="DejaVu Sans"/>
              </a:rPr>
              <a:t>рублей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43" name="Прямоугольник с двумя вырезанными противолежащими углами 17"/>
          <p:cNvSpPr/>
          <p:nvPr/>
        </p:nvSpPr>
        <p:spPr>
          <a:xfrm>
            <a:off x="3006720" y="3026160"/>
            <a:ext cx="5757840" cy="46584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00"/>
          </a:solidFill>
          <a:ln>
            <a:solidFill>
              <a:srgbClr val="0B5292"/>
            </a:solidFill>
            <a:round/>
          </a:ln>
          <a:effectLst>
            <a:glow rad="101520">
              <a:srgbClr val="69F13B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C00000"/>
                </a:solidFill>
                <a:latin typeface="Times New Roman"/>
                <a:ea typeface="DejaVu Sans"/>
              </a:rPr>
              <a:t>на должностных лиц от </a:t>
            </a:r>
            <a:r>
              <a:rPr lang="ru-RU" sz="1800" b="1" strike="noStrike" spc="-1">
                <a:solidFill>
                  <a:srgbClr val="111111"/>
                </a:solidFill>
                <a:latin typeface="Times New Roman"/>
                <a:ea typeface="DejaVu Sans"/>
              </a:rPr>
              <a:t>30 000</a:t>
            </a:r>
            <a:r>
              <a:rPr lang="ru-RU" sz="1800" b="1" strike="noStrike" spc="-1">
                <a:solidFill>
                  <a:srgbClr val="002060"/>
                </a:solidFill>
                <a:latin typeface="Times New Roman"/>
                <a:ea typeface="DejaVu Sans"/>
              </a:rPr>
              <a:t> </a:t>
            </a:r>
            <a:r>
              <a:rPr lang="ru-RU" sz="1800" b="1" strike="noStrike" spc="-1">
                <a:solidFill>
                  <a:srgbClr val="C00000"/>
                </a:solidFill>
                <a:latin typeface="Times New Roman"/>
                <a:ea typeface="DejaVu Sans"/>
              </a:rPr>
              <a:t>до </a:t>
            </a:r>
            <a:r>
              <a:rPr lang="ru-RU" sz="1800" b="1" strike="noStrike" spc="-1">
                <a:solidFill>
                  <a:srgbClr val="111111"/>
                </a:solidFill>
                <a:latin typeface="Times New Roman"/>
                <a:ea typeface="DejaVu Sans"/>
              </a:rPr>
              <a:t>60 000</a:t>
            </a:r>
            <a:r>
              <a:rPr lang="ru-RU" sz="1800" b="1" strike="noStrike" spc="-1">
                <a:solidFill>
                  <a:srgbClr val="C00000"/>
                </a:solidFill>
                <a:latin typeface="Times New Roman"/>
                <a:ea typeface="DejaVu Sans"/>
              </a:rPr>
              <a:t> рублей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44" name="Прямоугольник с двумя вырезанными противолежащими углами 21"/>
          <p:cNvSpPr/>
          <p:nvPr/>
        </p:nvSpPr>
        <p:spPr>
          <a:xfrm>
            <a:off x="2988000" y="2463840"/>
            <a:ext cx="5757840" cy="46584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00"/>
          </a:solidFill>
          <a:ln>
            <a:solidFill>
              <a:srgbClr val="0B5292"/>
            </a:solidFill>
            <a:round/>
          </a:ln>
          <a:effectLst>
            <a:glow rad="101520">
              <a:srgbClr val="69F13B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C00000"/>
                </a:solidFill>
                <a:latin typeface="Times New Roman"/>
                <a:ea typeface="DejaVu Sans"/>
              </a:rPr>
              <a:t>на граждан в размере от </a:t>
            </a:r>
            <a:r>
              <a:rPr lang="ru-RU" sz="1800" b="1" strike="noStrike" spc="-1">
                <a:solidFill>
                  <a:srgbClr val="111111"/>
                </a:solidFill>
                <a:latin typeface="Times New Roman"/>
                <a:ea typeface="DejaVu Sans"/>
              </a:rPr>
              <a:t>10 000</a:t>
            </a:r>
            <a:r>
              <a:rPr lang="ru-RU" sz="1800" b="1" strike="noStrike" spc="-1">
                <a:solidFill>
                  <a:srgbClr val="002060"/>
                </a:solidFill>
                <a:latin typeface="Times New Roman"/>
                <a:ea typeface="DejaVu Sans"/>
              </a:rPr>
              <a:t> </a:t>
            </a:r>
            <a:r>
              <a:rPr lang="ru-RU" sz="1800" b="1" strike="noStrike" spc="-1">
                <a:solidFill>
                  <a:srgbClr val="C00000"/>
                </a:solidFill>
                <a:latin typeface="Times New Roman"/>
                <a:ea typeface="DejaVu Sans"/>
              </a:rPr>
              <a:t>до </a:t>
            </a:r>
            <a:r>
              <a:rPr lang="ru-RU" sz="1800" b="1" strike="noStrike" spc="-1">
                <a:solidFill>
                  <a:srgbClr val="111111"/>
                </a:solidFill>
                <a:latin typeface="Times New Roman"/>
                <a:ea typeface="DejaVu Sans"/>
              </a:rPr>
              <a:t>20 000</a:t>
            </a:r>
            <a:r>
              <a:rPr lang="ru-RU" sz="1800" b="1" strike="noStrike" spc="-1">
                <a:solidFill>
                  <a:srgbClr val="002060"/>
                </a:solidFill>
                <a:latin typeface="Times New Roman"/>
                <a:ea typeface="DejaVu Sans"/>
              </a:rPr>
              <a:t> </a:t>
            </a:r>
            <a:r>
              <a:rPr lang="ru-RU" sz="1800" b="1" strike="noStrike" spc="-1">
                <a:solidFill>
                  <a:srgbClr val="C00000"/>
                </a:solidFill>
                <a:latin typeface="Times New Roman"/>
                <a:ea typeface="DejaVu Sans"/>
              </a:rPr>
              <a:t>рублей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45" name="Стрелка вниз 29"/>
          <p:cNvSpPr/>
          <p:nvPr/>
        </p:nvSpPr>
        <p:spPr>
          <a:xfrm>
            <a:off x="5508000" y="1828800"/>
            <a:ext cx="501840" cy="57384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>
            <a:solidFill>
              <a:srgbClr val="0B529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p:transition>
    <p:wedg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roup 2"/>
          <p:cNvGrpSpPr/>
          <p:nvPr/>
        </p:nvGrpSpPr>
        <p:grpSpPr>
          <a:xfrm>
            <a:off x="591120" y="-12600"/>
            <a:ext cx="790560" cy="790920"/>
            <a:chOff x="591120" y="-12600"/>
            <a:chExt cx="790560" cy="790920"/>
          </a:xfrm>
        </p:grpSpPr>
        <p:grpSp>
          <p:nvGrpSpPr>
            <p:cNvPr id="147" name="Group 3"/>
            <p:cNvGrpSpPr/>
            <p:nvPr/>
          </p:nvGrpSpPr>
          <p:grpSpPr>
            <a:xfrm>
              <a:off x="591120" y="-12600"/>
              <a:ext cx="790560" cy="790920"/>
              <a:chOff x="591120" y="-12600"/>
              <a:chExt cx="790560" cy="790920"/>
            </a:xfrm>
          </p:grpSpPr>
          <p:sp>
            <p:nvSpPr>
              <p:cNvPr id="148" name="AutoShape 4"/>
              <p:cNvSpPr/>
              <p:nvPr/>
            </p:nvSpPr>
            <p:spPr>
              <a:xfrm rot="18929400">
                <a:off x="717480" y="92160"/>
                <a:ext cx="537840" cy="580680"/>
              </a:xfrm>
              <a:prstGeom prst="star4">
                <a:avLst>
                  <a:gd name="adj" fmla="val 13472"/>
                </a:avLst>
              </a:prstGeom>
              <a:gradFill rotWithShape="0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9" name="AutoShape 5"/>
              <p:cNvSpPr/>
              <p:nvPr/>
            </p:nvSpPr>
            <p:spPr>
              <a:xfrm>
                <a:off x="611280" y="19080"/>
                <a:ext cx="753840" cy="744840"/>
              </a:xfrm>
              <a:prstGeom prst="star4">
                <a:avLst>
                  <a:gd name="adj" fmla="val 13472"/>
                </a:avLst>
              </a:prstGeom>
              <a:gradFill rotWithShape="0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150" name="Group 6"/>
            <p:cNvGrpSpPr/>
            <p:nvPr/>
          </p:nvGrpSpPr>
          <p:grpSpPr>
            <a:xfrm>
              <a:off x="871200" y="259920"/>
              <a:ext cx="234000" cy="238680"/>
              <a:chOff x="871200" y="259920"/>
              <a:chExt cx="234000" cy="238680"/>
            </a:xfrm>
          </p:grpSpPr>
          <p:sp>
            <p:nvSpPr>
              <p:cNvPr id="151" name="Oval 7"/>
              <p:cNvSpPr/>
              <p:nvPr/>
            </p:nvSpPr>
            <p:spPr>
              <a:xfrm>
                <a:off x="871200" y="259920"/>
                <a:ext cx="234000" cy="238680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FFFFFF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2" name="AutoShape 8"/>
              <p:cNvSpPr/>
              <p:nvPr/>
            </p:nvSpPr>
            <p:spPr>
              <a:xfrm>
                <a:off x="894600" y="259920"/>
                <a:ext cx="186840" cy="190080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  <p:pic>
        <p:nvPicPr>
          <p:cNvPr id="153" name="Picture 2" descr="G:\image308.png"/>
          <p:cNvPicPr/>
          <p:nvPr/>
        </p:nvPicPr>
        <p:blipFill>
          <a:blip r:embed="rId2"/>
          <a:stretch/>
        </p:blipFill>
        <p:spPr>
          <a:xfrm>
            <a:off x="539640" y="784080"/>
            <a:ext cx="8601840" cy="140400"/>
          </a:xfrm>
          <a:prstGeom prst="rect">
            <a:avLst/>
          </a:prstGeom>
          <a:ln w="0">
            <a:noFill/>
          </a:ln>
        </p:spPr>
      </p:pic>
      <p:sp>
        <p:nvSpPr>
          <p:cNvPr id="154" name="Rectangle 10"/>
          <p:cNvSpPr/>
          <p:nvPr/>
        </p:nvSpPr>
        <p:spPr>
          <a:xfrm>
            <a:off x="971640" y="-20520"/>
            <a:ext cx="7506000" cy="85140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500" b="1" strike="noStrike" spc="-1">
                <a:solidFill>
                  <a:srgbClr val="0B5394"/>
                </a:solidFill>
                <a:latin typeface="Arial"/>
                <a:ea typeface="DejaVu Sans"/>
              </a:rPr>
              <a:t>Профилактические мероприятия на объектах проведения праздничных мероприятий</a:t>
            </a:r>
            <a:endParaRPr lang="ru-RU" sz="2500" b="0" strike="noStrike" spc="-1">
              <a:latin typeface="Arial"/>
            </a:endParaRPr>
          </a:p>
        </p:txBody>
      </p:sp>
      <p:sp>
        <p:nvSpPr>
          <p:cNvPr id="155" name="Прямоугольник 20"/>
          <p:cNvSpPr/>
          <p:nvPr/>
        </p:nvSpPr>
        <p:spPr>
          <a:xfrm>
            <a:off x="611280" y="3726360"/>
            <a:ext cx="8459280" cy="758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56" name="Picture 11"/>
          <p:cNvPicPr/>
          <p:nvPr/>
        </p:nvPicPr>
        <p:blipFill>
          <a:blip r:embed="rId3"/>
          <a:stretch/>
        </p:blipFill>
        <p:spPr>
          <a:xfrm>
            <a:off x="3492000" y="1836000"/>
            <a:ext cx="2338920" cy="2266920"/>
          </a:xfrm>
          <a:prstGeom prst="rect">
            <a:avLst/>
          </a:prstGeom>
          <a:ln w="0">
            <a:noFill/>
          </a:ln>
          <a:effectLst>
            <a:softEdge rad="63360"/>
          </a:effectLst>
        </p:spPr>
      </p:pic>
      <p:pic>
        <p:nvPicPr>
          <p:cNvPr id="157" name="Picture 1"/>
          <p:cNvPicPr/>
          <p:nvPr/>
        </p:nvPicPr>
        <p:blipFill>
          <a:blip r:embed="rId4"/>
          <a:stretch/>
        </p:blipFill>
        <p:spPr>
          <a:xfrm>
            <a:off x="828000" y="2662560"/>
            <a:ext cx="2266920" cy="2088360"/>
          </a:xfrm>
          <a:prstGeom prst="rect">
            <a:avLst/>
          </a:prstGeom>
          <a:ln w="0">
            <a:noFill/>
          </a:ln>
          <a:effectLst>
            <a:softEdge rad="50760"/>
          </a:effectLst>
        </p:spPr>
      </p:pic>
      <p:pic>
        <p:nvPicPr>
          <p:cNvPr id="158" name="Picture 14"/>
          <p:cNvPicPr/>
          <p:nvPr/>
        </p:nvPicPr>
        <p:blipFill>
          <a:blip r:embed="rId5"/>
          <a:stretch/>
        </p:blipFill>
        <p:spPr>
          <a:xfrm>
            <a:off x="6192000" y="1224000"/>
            <a:ext cx="2338920" cy="2265120"/>
          </a:xfrm>
          <a:prstGeom prst="rect">
            <a:avLst/>
          </a:prstGeom>
          <a:ln w="0">
            <a:noFill/>
          </a:ln>
          <a:effectLst>
            <a:softEdge rad="50760"/>
          </a:effectLst>
        </p:spPr>
      </p:pic>
    </p:spTree>
  </p:cSld>
  <p:clrMapOvr>
    <a:masterClrMapping/>
  </p:clrMapOvr>
  <p:transition>
    <p:wedg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roup 2"/>
          <p:cNvGrpSpPr/>
          <p:nvPr/>
        </p:nvGrpSpPr>
        <p:grpSpPr>
          <a:xfrm>
            <a:off x="591120" y="-12600"/>
            <a:ext cx="790560" cy="790920"/>
            <a:chOff x="591120" y="-12600"/>
            <a:chExt cx="790560" cy="790920"/>
          </a:xfrm>
        </p:grpSpPr>
        <p:grpSp>
          <p:nvGrpSpPr>
            <p:cNvPr id="160" name="Group 3"/>
            <p:cNvGrpSpPr/>
            <p:nvPr/>
          </p:nvGrpSpPr>
          <p:grpSpPr>
            <a:xfrm>
              <a:off x="591120" y="-12600"/>
              <a:ext cx="790560" cy="790920"/>
              <a:chOff x="591120" y="-12600"/>
              <a:chExt cx="790560" cy="790920"/>
            </a:xfrm>
          </p:grpSpPr>
          <p:sp>
            <p:nvSpPr>
              <p:cNvPr id="161" name="AutoShape 4"/>
              <p:cNvSpPr/>
              <p:nvPr/>
            </p:nvSpPr>
            <p:spPr>
              <a:xfrm rot="18929400">
                <a:off x="717480" y="92160"/>
                <a:ext cx="537840" cy="580680"/>
              </a:xfrm>
              <a:prstGeom prst="star4">
                <a:avLst>
                  <a:gd name="adj" fmla="val 13472"/>
                </a:avLst>
              </a:prstGeom>
              <a:gradFill rotWithShape="0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2" name="AutoShape 5"/>
              <p:cNvSpPr/>
              <p:nvPr/>
            </p:nvSpPr>
            <p:spPr>
              <a:xfrm>
                <a:off x="611280" y="19080"/>
                <a:ext cx="753840" cy="744840"/>
              </a:xfrm>
              <a:prstGeom prst="star4">
                <a:avLst>
                  <a:gd name="adj" fmla="val 13472"/>
                </a:avLst>
              </a:prstGeom>
              <a:gradFill rotWithShape="0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163" name="Group 6"/>
            <p:cNvGrpSpPr/>
            <p:nvPr/>
          </p:nvGrpSpPr>
          <p:grpSpPr>
            <a:xfrm>
              <a:off x="871200" y="259920"/>
              <a:ext cx="234000" cy="238680"/>
              <a:chOff x="871200" y="259920"/>
              <a:chExt cx="234000" cy="238680"/>
            </a:xfrm>
          </p:grpSpPr>
          <p:sp>
            <p:nvSpPr>
              <p:cNvPr id="164" name="Oval 7"/>
              <p:cNvSpPr/>
              <p:nvPr/>
            </p:nvSpPr>
            <p:spPr>
              <a:xfrm>
                <a:off x="871200" y="259920"/>
                <a:ext cx="234000" cy="238680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FFFFFF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5" name="AutoShape 8"/>
              <p:cNvSpPr/>
              <p:nvPr/>
            </p:nvSpPr>
            <p:spPr>
              <a:xfrm>
                <a:off x="894600" y="259920"/>
                <a:ext cx="186840" cy="190080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rgbClr val="FFFFFF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  <p:pic>
        <p:nvPicPr>
          <p:cNvPr id="166" name="Picture 2" descr="G:\image308.png"/>
          <p:cNvPicPr/>
          <p:nvPr/>
        </p:nvPicPr>
        <p:blipFill>
          <a:blip r:embed="rId2"/>
          <a:stretch/>
        </p:blipFill>
        <p:spPr>
          <a:xfrm>
            <a:off x="539640" y="784080"/>
            <a:ext cx="8601840" cy="140400"/>
          </a:xfrm>
          <a:prstGeom prst="rect">
            <a:avLst/>
          </a:prstGeom>
          <a:ln w="0">
            <a:noFill/>
          </a:ln>
        </p:spPr>
      </p:pic>
      <p:sp>
        <p:nvSpPr>
          <p:cNvPr id="167" name="Rectangle 10"/>
          <p:cNvSpPr/>
          <p:nvPr/>
        </p:nvSpPr>
        <p:spPr>
          <a:xfrm>
            <a:off x="971640" y="-20520"/>
            <a:ext cx="7506000" cy="85140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500" b="1" strike="noStrike" spc="-1">
                <a:solidFill>
                  <a:srgbClr val="0B5394"/>
                </a:solidFill>
                <a:latin typeface="Arial"/>
                <a:ea typeface="DejaVu Sans"/>
              </a:rPr>
              <a:t>Профилактические мероприятия на объектах проведения праздничных мероприятий</a:t>
            </a:r>
            <a:endParaRPr lang="ru-RU" sz="2500" b="0" strike="noStrike" spc="-1">
              <a:latin typeface="Arial"/>
            </a:endParaRPr>
          </a:p>
        </p:txBody>
      </p:sp>
      <p:pic>
        <p:nvPicPr>
          <p:cNvPr id="168" name="Picture 5" descr="https://tatarstan.ru/file/photoreport2/print_6957479_4892507.jpg"/>
          <p:cNvPicPr/>
          <p:nvPr/>
        </p:nvPicPr>
        <p:blipFill>
          <a:blip r:embed="rId3"/>
          <a:stretch/>
        </p:blipFill>
        <p:spPr>
          <a:xfrm>
            <a:off x="540360" y="1260360"/>
            <a:ext cx="2697840" cy="17978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169" name="Picture 7" descr="https://tatarstan.ru/file/photoreport2/print_6957479_4892513.jpg"/>
          <p:cNvPicPr/>
          <p:nvPr/>
        </p:nvPicPr>
        <p:blipFill>
          <a:blip r:embed="rId4"/>
          <a:stretch/>
        </p:blipFill>
        <p:spPr>
          <a:xfrm>
            <a:off x="2340360" y="2520000"/>
            <a:ext cx="2697840" cy="17978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170" name="Рисунок 169"/>
          <p:cNvPicPr/>
          <p:nvPr/>
        </p:nvPicPr>
        <p:blipFill>
          <a:blip r:embed="rId5"/>
          <a:stretch/>
        </p:blipFill>
        <p:spPr>
          <a:xfrm>
            <a:off x="4996440" y="1260000"/>
            <a:ext cx="3461760" cy="2698200"/>
          </a:xfrm>
          <a:prstGeom prst="rect">
            <a:avLst/>
          </a:prstGeom>
          <a:ln w="0">
            <a:noFill/>
          </a:ln>
          <a:effectLst>
            <a:softEdge rad="88920"/>
          </a:effectLst>
        </p:spPr>
      </p:pic>
    </p:spTree>
  </p:cSld>
  <p:clrMapOvr>
    <a:masterClrMapping/>
  </p:clrMapOvr>
  <p:transition>
    <p:wedg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11949</TotalTime>
  <Words>424</Words>
  <Application>Microsoft Office PowerPoint</Application>
  <PresentationFormat>Экран (16:9)</PresentationFormat>
  <Paragraphs>66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DejaVu Sans</vt:lpstr>
      <vt:lpstr>Symbol</vt:lpstr>
      <vt:lpstr>Times New Roman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subject/>
  <dc:creator>1</dc:creator>
  <dc:description/>
  <cp:lastModifiedBy>Начальник СМИ</cp:lastModifiedBy>
  <cp:revision>1286</cp:revision>
  <cp:lastPrinted>2021-12-15T11:25:35Z</cp:lastPrinted>
  <dcterms:created xsi:type="dcterms:W3CDTF">2014-01-31T08:30:30Z</dcterms:created>
  <dcterms:modified xsi:type="dcterms:W3CDTF">2023-12-19T20:17:34Z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Экран (16:9)</vt:lpwstr>
  </property>
  <property fmtid="{D5CDD505-2E9C-101B-9397-08002B2CF9AE}" pid="3" name="Slides">
    <vt:i4>21</vt:i4>
  </property>
</Properties>
</file>